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303" r:id="rId3"/>
    <p:sldId id="260" r:id="rId4"/>
    <p:sldId id="257" r:id="rId5"/>
    <p:sldId id="288" r:id="rId6"/>
    <p:sldId id="317" r:id="rId7"/>
    <p:sldId id="291" r:id="rId8"/>
    <p:sldId id="306" r:id="rId9"/>
    <p:sldId id="309" r:id="rId10"/>
    <p:sldId id="308" r:id="rId11"/>
    <p:sldId id="293" r:id="rId12"/>
    <p:sldId id="295" r:id="rId13"/>
    <p:sldId id="296" r:id="rId14"/>
    <p:sldId id="298" r:id="rId15"/>
    <p:sldId id="307" r:id="rId16"/>
    <p:sldId id="281" r:id="rId17"/>
    <p:sldId id="305" r:id="rId18"/>
    <p:sldId id="312" r:id="rId19"/>
    <p:sldId id="313" r:id="rId20"/>
    <p:sldId id="314" r:id="rId21"/>
    <p:sldId id="315" r:id="rId22"/>
    <p:sldId id="302" r:id="rId23"/>
    <p:sldId id="311" r:id="rId24"/>
    <p:sldId id="31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308" autoAdjust="0"/>
  </p:normalViewPr>
  <p:slideViewPr>
    <p:cSldViewPr snapToGrid="0">
      <p:cViewPr varScale="1">
        <p:scale>
          <a:sx n="44" d="100"/>
          <a:sy n="44" d="100"/>
        </p:scale>
        <p:origin x="1524" y="48"/>
      </p:cViewPr>
      <p:guideLst/>
    </p:cSldViewPr>
  </p:slideViewPr>
  <p:notesTextViewPr>
    <p:cViewPr>
      <p:scale>
        <a:sx n="1" d="1"/>
        <a:sy n="1" d="1"/>
      </p:scale>
      <p:origin x="0" y="0"/>
    </p:cViewPr>
  </p:notesTextViewPr>
  <p:notesViewPr>
    <p:cSldViewPr snapToGrid="0">
      <p:cViewPr varScale="1">
        <p:scale>
          <a:sx n="44" d="100"/>
          <a:sy n="44" d="100"/>
        </p:scale>
        <p:origin x="284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0C62AA-ABCF-EADA-2361-674AF3F4FF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1C87900-1C6B-9CA0-070F-822F978B12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027EF3-4B2F-4566-953D-586FAACCD3F6}" type="datetimeFigureOut">
              <a:rPr lang="en-US" smtClean="0"/>
              <a:t>1/18/2023</a:t>
            </a:fld>
            <a:endParaRPr lang="en-US"/>
          </a:p>
        </p:txBody>
      </p:sp>
      <p:sp>
        <p:nvSpPr>
          <p:cNvPr id="4" name="Footer Placeholder 3">
            <a:extLst>
              <a:ext uri="{FF2B5EF4-FFF2-40B4-BE49-F238E27FC236}">
                <a16:creationId xmlns:a16="http://schemas.microsoft.com/office/drawing/2014/main" id="{CBFB45DA-3662-0489-D6ED-99629662AD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A2C2B15-DE66-EDEC-6634-5AA3A24930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89F0AE-72F8-4383-802F-453C9909D87A}" type="slidenum">
              <a:rPr lang="en-US" smtClean="0"/>
              <a:t>‹#›</a:t>
            </a:fld>
            <a:endParaRPr lang="en-US"/>
          </a:p>
        </p:txBody>
      </p:sp>
    </p:spTree>
    <p:extLst>
      <p:ext uri="{BB962C8B-B14F-4D97-AF65-F5344CB8AC3E}">
        <p14:creationId xmlns:p14="http://schemas.microsoft.com/office/powerpoint/2010/main" val="1749394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24376-1345-4DBE-91E6-957EC9263979}"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CC2D2-4B4D-4FC9-8FDE-ED6904DDD8DA}" type="slidenum">
              <a:rPr lang="en-US" smtClean="0"/>
              <a:t>‹#›</a:t>
            </a:fld>
            <a:endParaRPr lang="en-US"/>
          </a:p>
        </p:txBody>
      </p:sp>
    </p:spTree>
    <p:extLst>
      <p:ext uri="{BB962C8B-B14F-4D97-AF65-F5344CB8AC3E}">
        <p14:creationId xmlns:p14="http://schemas.microsoft.com/office/powerpoint/2010/main" val="14536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CCC2D2-4B4D-4FC9-8FDE-ED6904DDD8DA}" type="slidenum">
              <a:rPr lang="en-US" smtClean="0"/>
              <a:t>7</a:t>
            </a:fld>
            <a:endParaRPr lang="en-US"/>
          </a:p>
        </p:txBody>
      </p:sp>
    </p:spTree>
    <p:extLst>
      <p:ext uri="{BB962C8B-B14F-4D97-AF65-F5344CB8AC3E}">
        <p14:creationId xmlns:p14="http://schemas.microsoft.com/office/powerpoint/2010/main" val="57985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CCC2D2-4B4D-4FC9-8FDE-ED6904DDD8DA}" type="slidenum">
              <a:rPr lang="en-US" smtClean="0"/>
              <a:t>8</a:t>
            </a:fld>
            <a:endParaRPr lang="en-US"/>
          </a:p>
        </p:txBody>
      </p:sp>
    </p:spTree>
    <p:extLst>
      <p:ext uri="{BB962C8B-B14F-4D97-AF65-F5344CB8AC3E}">
        <p14:creationId xmlns:p14="http://schemas.microsoft.com/office/powerpoint/2010/main" val="89654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CCC2D2-4B4D-4FC9-8FDE-ED6904DDD8DA}" type="slidenum">
              <a:rPr lang="en-US" smtClean="0"/>
              <a:t>9</a:t>
            </a:fld>
            <a:endParaRPr lang="en-US"/>
          </a:p>
        </p:txBody>
      </p:sp>
    </p:spTree>
    <p:extLst>
      <p:ext uri="{BB962C8B-B14F-4D97-AF65-F5344CB8AC3E}">
        <p14:creationId xmlns:p14="http://schemas.microsoft.com/office/powerpoint/2010/main" val="375806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10AAC-E4BA-BFE9-1504-D78DCB6FB3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6B05AB-003B-ADC0-E5F2-D8CCCBD1BA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3B3C6E-767C-3C14-7D3E-7483247B36BC}"/>
              </a:ext>
            </a:extLst>
          </p:cNvPr>
          <p:cNvSpPr>
            <a:spLocks noGrp="1"/>
          </p:cNvSpPr>
          <p:nvPr>
            <p:ph type="dt" sz="half" idx="10"/>
          </p:nvPr>
        </p:nvSpPr>
        <p:spPr/>
        <p:txBody>
          <a:bodyPr/>
          <a:lstStyle/>
          <a:p>
            <a:fld id="{3549F833-3B66-49D1-B67F-116F758FCC68}" type="datetime1">
              <a:rPr lang="en-US" smtClean="0"/>
              <a:t>1/18/2023</a:t>
            </a:fld>
            <a:endParaRPr lang="en-US"/>
          </a:p>
        </p:txBody>
      </p:sp>
      <p:sp>
        <p:nvSpPr>
          <p:cNvPr id="5" name="Footer Placeholder 4">
            <a:extLst>
              <a:ext uri="{FF2B5EF4-FFF2-40B4-BE49-F238E27FC236}">
                <a16:creationId xmlns:a16="http://schemas.microsoft.com/office/drawing/2014/main" id="{F882785D-062C-348C-2AE9-60487424C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7EFCE-2E1D-2E16-5E6F-EAF76CC04714}"/>
              </a:ext>
            </a:extLst>
          </p:cNvPr>
          <p:cNvSpPr>
            <a:spLocks noGrp="1"/>
          </p:cNvSpPr>
          <p:nvPr>
            <p:ph type="sldNum" sz="quarter" idx="12"/>
          </p:nvPr>
        </p:nvSpPr>
        <p:spPr/>
        <p:txBody>
          <a:bodyPr/>
          <a:lstStyle/>
          <a:p>
            <a:fld id="{96D50BED-EA96-43F1-80EA-6C1291A56DC7}" type="slidenum">
              <a:rPr lang="en-US" smtClean="0"/>
              <a:t>‹#›</a:t>
            </a:fld>
            <a:endParaRPr lang="en-US"/>
          </a:p>
        </p:txBody>
      </p:sp>
    </p:spTree>
    <p:extLst>
      <p:ext uri="{BB962C8B-B14F-4D97-AF65-F5344CB8AC3E}">
        <p14:creationId xmlns:p14="http://schemas.microsoft.com/office/powerpoint/2010/main" val="221511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E0AE8-A96D-13EF-4C34-E0DAF7C825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30B7D3-8944-0454-7F2B-BD1E30A2C7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C1ECC-479E-F988-B4E4-423F2C538C70}"/>
              </a:ext>
            </a:extLst>
          </p:cNvPr>
          <p:cNvSpPr>
            <a:spLocks noGrp="1"/>
          </p:cNvSpPr>
          <p:nvPr>
            <p:ph type="dt" sz="half" idx="10"/>
          </p:nvPr>
        </p:nvSpPr>
        <p:spPr/>
        <p:txBody>
          <a:bodyPr/>
          <a:lstStyle/>
          <a:p>
            <a:fld id="{80D64F70-8EE9-48A5-A2A9-5D7D3B3F634B}" type="datetime1">
              <a:rPr lang="en-US" smtClean="0"/>
              <a:t>1/18/2023</a:t>
            </a:fld>
            <a:endParaRPr lang="en-US"/>
          </a:p>
        </p:txBody>
      </p:sp>
      <p:sp>
        <p:nvSpPr>
          <p:cNvPr id="5" name="Footer Placeholder 4">
            <a:extLst>
              <a:ext uri="{FF2B5EF4-FFF2-40B4-BE49-F238E27FC236}">
                <a16:creationId xmlns:a16="http://schemas.microsoft.com/office/drawing/2014/main" id="{403F74AF-794D-B191-3F5B-E36BF8837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B847E-E3A8-4092-25E3-A6BC5FCE157C}"/>
              </a:ext>
            </a:extLst>
          </p:cNvPr>
          <p:cNvSpPr>
            <a:spLocks noGrp="1"/>
          </p:cNvSpPr>
          <p:nvPr>
            <p:ph type="sldNum" sz="quarter" idx="12"/>
          </p:nvPr>
        </p:nvSpPr>
        <p:spPr/>
        <p:txBody>
          <a:bodyPr/>
          <a:lstStyle/>
          <a:p>
            <a:fld id="{96D50BED-EA96-43F1-80EA-6C1291A56DC7}" type="slidenum">
              <a:rPr lang="en-US" smtClean="0"/>
              <a:t>‹#›</a:t>
            </a:fld>
            <a:endParaRPr lang="en-US"/>
          </a:p>
        </p:txBody>
      </p:sp>
      <p:pic>
        <p:nvPicPr>
          <p:cNvPr id="7" name="Picture 6" descr="Logo, icon&#10;&#10;Description automatically generated">
            <a:extLst>
              <a:ext uri="{FF2B5EF4-FFF2-40B4-BE49-F238E27FC236}">
                <a16:creationId xmlns:a16="http://schemas.microsoft.com/office/drawing/2014/main" id="{944F7562-F0D9-3468-D14D-2C942B5ED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4160" y="5486400"/>
            <a:ext cx="952381" cy="952381"/>
          </a:xfrm>
          <a:prstGeom prst="rect">
            <a:avLst/>
          </a:prstGeom>
        </p:spPr>
      </p:pic>
    </p:spTree>
    <p:extLst>
      <p:ext uri="{BB962C8B-B14F-4D97-AF65-F5344CB8AC3E}">
        <p14:creationId xmlns:p14="http://schemas.microsoft.com/office/powerpoint/2010/main" val="336629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61B2E-8317-7619-631F-F7765BD413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2757B1-7628-4248-5050-B64E17F2ED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8F824-5648-A651-3699-6D773BE44FD4}"/>
              </a:ext>
            </a:extLst>
          </p:cNvPr>
          <p:cNvSpPr>
            <a:spLocks noGrp="1"/>
          </p:cNvSpPr>
          <p:nvPr>
            <p:ph type="dt" sz="half" idx="10"/>
          </p:nvPr>
        </p:nvSpPr>
        <p:spPr/>
        <p:txBody>
          <a:bodyPr/>
          <a:lstStyle/>
          <a:p>
            <a:fld id="{796F682D-5283-4EFF-9528-420EDED31666}" type="datetime1">
              <a:rPr lang="en-US" smtClean="0"/>
              <a:t>1/18/2023</a:t>
            </a:fld>
            <a:endParaRPr lang="en-US"/>
          </a:p>
        </p:txBody>
      </p:sp>
      <p:sp>
        <p:nvSpPr>
          <p:cNvPr id="5" name="Footer Placeholder 4">
            <a:extLst>
              <a:ext uri="{FF2B5EF4-FFF2-40B4-BE49-F238E27FC236}">
                <a16:creationId xmlns:a16="http://schemas.microsoft.com/office/drawing/2014/main" id="{174468AB-0095-8B47-696B-42AE0F042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50413-6D3A-A562-DD6E-098E993E9F52}"/>
              </a:ext>
            </a:extLst>
          </p:cNvPr>
          <p:cNvSpPr>
            <a:spLocks noGrp="1"/>
          </p:cNvSpPr>
          <p:nvPr>
            <p:ph type="sldNum" sz="quarter" idx="12"/>
          </p:nvPr>
        </p:nvSpPr>
        <p:spPr/>
        <p:txBody>
          <a:bodyPr/>
          <a:lstStyle/>
          <a:p>
            <a:fld id="{96D50BED-EA96-43F1-80EA-6C1291A56DC7}" type="slidenum">
              <a:rPr lang="en-US" smtClean="0"/>
              <a:t>‹#›</a:t>
            </a:fld>
            <a:endParaRPr lang="en-US"/>
          </a:p>
        </p:txBody>
      </p:sp>
      <p:pic>
        <p:nvPicPr>
          <p:cNvPr id="7" name="Picture 6" descr="Logo, icon&#10;&#10;Description automatically generated">
            <a:extLst>
              <a:ext uri="{FF2B5EF4-FFF2-40B4-BE49-F238E27FC236}">
                <a16:creationId xmlns:a16="http://schemas.microsoft.com/office/drawing/2014/main" id="{38A08ED4-7EF8-7506-603D-1BD420D820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4160" y="5486400"/>
            <a:ext cx="952381" cy="952381"/>
          </a:xfrm>
          <a:prstGeom prst="rect">
            <a:avLst/>
          </a:prstGeom>
        </p:spPr>
      </p:pic>
    </p:spTree>
    <p:extLst>
      <p:ext uri="{BB962C8B-B14F-4D97-AF65-F5344CB8AC3E}">
        <p14:creationId xmlns:p14="http://schemas.microsoft.com/office/powerpoint/2010/main" val="2289641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1AFDE-26E1-FD20-A945-B476AADB1C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4EEE37-8E49-AE4D-F2C8-981BBD9543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16C5C-698A-7459-AB66-EC99F11700A7}"/>
              </a:ext>
            </a:extLst>
          </p:cNvPr>
          <p:cNvSpPr>
            <a:spLocks noGrp="1"/>
          </p:cNvSpPr>
          <p:nvPr>
            <p:ph type="dt" sz="half" idx="10"/>
          </p:nvPr>
        </p:nvSpPr>
        <p:spPr/>
        <p:txBody>
          <a:bodyPr/>
          <a:lstStyle/>
          <a:p>
            <a:fld id="{25B543B7-4DBD-470F-B4FD-046C6CDEA7CC}" type="datetime1">
              <a:rPr lang="en-US" smtClean="0"/>
              <a:t>1/18/2023</a:t>
            </a:fld>
            <a:endParaRPr lang="en-US"/>
          </a:p>
        </p:txBody>
      </p:sp>
      <p:sp>
        <p:nvSpPr>
          <p:cNvPr id="5" name="Footer Placeholder 4">
            <a:extLst>
              <a:ext uri="{FF2B5EF4-FFF2-40B4-BE49-F238E27FC236}">
                <a16:creationId xmlns:a16="http://schemas.microsoft.com/office/drawing/2014/main" id="{223897A7-7616-A190-AD45-550F7FE7FE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400674-A9D9-6D2F-7354-585A85C72D2B}"/>
              </a:ext>
            </a:extLst>
          </p:cNvPr>
          <p:cNvSpPr>
            <a:spLocks noGrp="1"/>
          </p:cNvSpPr>
          <p:nvPr>
            <p:ph type="sldNum" sz="quarter" idx="12"/>
          </p:nvPr>
        </p:nvSpPr>
        <p:spPr/>
        <p:txBody>
          <a:bodyPr/>
          <a:lstStyle/>
          <a:p>
            <a:fld id="{96D50BED-EA96-43F1-80EA-6C1291A56DC7}" type="slidenum">
              <a:rPr lang="en-US" smtClean="0"/>
              <a:t>‹#›</a:t>
            </a:fld>
            <a:endParaRPr lang="en-US"/>
          </a:p>
        </p:txBody>
      </p:sp>
      <p:pic>
        <p:nvPicPr>
          <p:cNvPr id="8" name="Picture 7" descr="Logo, icon&#10;&#10;Description automatically generated">
            <a:extLst>
              <a:ext uri="{FF2B5EF4-FFF2-40B4-BE49-F238E27FC236}">
                <a16:creationId xmlns:a16="http://schemas.microsoft.com/office/drawing/2014/main" id="{44383C60-5017-F74E-C9DE-F7D6AEF1DD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4160" y="5486400"/>
            <a:ext cx="952381" cy="952381"/>
          </a:xfrm>
          <a:prstGeom prst="rect">
            <a:avLst/>
          </a:prstGeom>
        </p:spPr>
      </p:pic>
    </p:spTree>
    <p:extLst>
      <p:ext uri="{BB962C8B-B14F-4D97-AF65-F5344CB8AC3E}">
        <p14:creationId xmlns:p14="http://schemas.microsoft.com/office/powerpoint/2010/main" val="283046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4EDC-BF0F-8755-8F32-86C236E905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2B017F-4530-63A2-9404-DC36D29888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612AC9-8CB1-C364-6B44-29DC0A21B04F}"/>
              </a:ext>
            </a:extLst>
          </p:cNvPr>
          <p:cNvSpPr>
            <a:spLocks noGrp="1"/>
          </p:cNvSpPr>
          <p:nvPr>
            <p:ph type="dt" sz="half" idx="10"/>
          </p:nvPr>
        </p:nvSpPr>
        <p:spPr/>
        <p:txBody>
          <a:bodyPr/>
          <a:lstStyle/>
          <a:p>
            <a:fld id="{617C8724-E608-49B9-AB0F-B0628FECF5D2}" type="datetime1">
              <a:rPr lang="en-US" smtClean="0"/>
              <a:t>1/18/2023</a:t>
            </a:fld>
            <a:endParaRPr lang="en-US"/>
          </a:p>
        </p:txBody>
      </p:sp>
      <p:sp>
        <p:nvSpPr>
          <p:cNvPr id="5" name="Footer Placeholder 4">
            <a:extLst>
              <a:ext uri="{FF2B5EF4-FFF2-40B4-BE49-F238E27FC236}">
                <a16:creationId xmlns:a16="http://schemas.microsoft.com/office/drawing/2014/main" id="{EDC6BA76-8C7E-6548-C898-C582AD512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7A7A2-C120-42A5-0BFD-78BCB722D041}"/>
              </a:ext>
            </a:extLst>
          </p:cNvPr>
          <p:cNvSpPr>
            <a:spLocks noGrp="1"/>
          </p:cNvSpPr>
          <p:nvPr>
            <p:ph type="sldNum" sz="quarter" idx="12"/>
          </p:nvPr>
        </p:nvSpPr>
        <p:spPr/>
        <p:txBody>
          <a:bodyPr/>
          <a:lstStyle/>
          <a:p>
            <a:fld id="{96D50BED-EA96-43F1-80EA-6C1291A56DC7}" type="slidenum">
              <a:rPr lang="en-US" smtClean="0"/>
              <a:t>‹#›</a:t>
            </a:fld>
            <a:endParaRPr lang="en-US"/>
          </a:p>
        </p:txBody>
      </p:sp>
    </p:spTree>
    <p:extLst>
      <p:ext uri="{BB962C8B-B14F-4D97-AF65-F5344CB8AC3E}">
        <p14:creationId xmlns:p14="http://schemas.microsoft.com/office/powerpoint/2010/main" val="312112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9B7C5-7421-B9FA-091D-E12D3BB20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B782C-978A-B98B-18C9-D03D496EF2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884520-758A-F5BE-394F-3E0074115A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68870F-335E-46C1-BDE0-5E3E0474E30E}"/>
              </a:ext>
            </a:extLst>
          </p:cNvPr>
          <p:cNvSpPr>
            <a:spLocks noGrp="1"/>
          </p:cNvSpPr>
          <p:nvPr>
            <p:ph type="dt" sz="half" idx="10"/>
          </p:nvPr>
        </p:nvSpPr>
        <p:spPr/>
        <p:txBody>
          <a:bodyPr/>
          <a:lstStyle/>
          <a:p>
            <a:fld id="{EA2F1788-4312-4251-8228-8D69FA0110EF}" type="datetime1">
              <a:rPr lang="en-US" smtClean="0"/>
              <a:t>1/18/2023</a:t>
            </a:fld>
            <a:endParaRPr lang="en-US"/>
          </a:p>
        </p:txBody>
      </p:sp>
      <p:sp>
        <p:nvSpPr>
          <p:cNvPr id="6" name="Footer Placeholder 5">
            <a:extLst>
              <a:ext uri="{FF2B5EF4-FFF2-40B4-BE49-F238E27FC236}">
                <a16:creationId xmlns:a16="http://schemas.microsoft.com/office/drawing/2014/main" id="{AB46B9D8-8006-DC56-C708-FA4523FF59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C3B9BE-BFD3-B69F-1770-7CF5B85B36A6}"/>
              </a:ext>
            </a:extLst>
          </p:cNvPr>
          <p:cNvSpPr>
            <a:spLocks noGrp="1"/>
          </p:cNvSpPr>
          <p:nvPr>
            <p:ph type="sldNum" sz="quarter" idx="12"/>
          </p:nvPr>
        </p:nvSpPr>
        <p:spPr/>
        <p:txBody>
          <a:bodyPr/>
          <a:lstStyle/>
          <a:p>
            <a:fld id="{96D50BED-EA96-43F1-80EA-6C1291A56DC7}" type="slidenum">
              <a:rPr lang="en-US" smtClean="0"/>
              <a:t>‹#›</a:t>
            </a:fld>
            <a:endParaRPr lang="en-US"/>
          </a:p>
        </p:txBody>
      </p:sp>
      <p:pic>
        <p:nvPicPr>
          <p:cNvPr id="8" name="Picture 7" descr="Logo, icon&#10;&#10;Description automatically generated">
            <a:extLst>
              <a:ext uri="{FF2B5EF4-FFF2-40B4-BE49-F238E27FC236}">
                <a16:creationId xmlns:a16="http://schemas.microsoft.com/office/drawing/2014/main" id="{F9C64885-74D6-3F64-149B-B07FA3819A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4160" y="5486400"/>
            <a:ext cx="952381" cy="952381"/>
          </a:xfrm>
          <a:prstGeom prst="rect">
            <a:avLst/>
          </a:prstGeom>
        </p:spPr>
      </p:pic>
    </p:spTree>
    <p:extLst>
      <p:ext uri="{BB962C8B-B14F-4D97-AF65-F5344CB8AC3E}">
        <p14:creationId xmlns:p14="http://schemas.microsoft.com/office/powerpoint/2010/main" val="74602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0EED-BBE8-AFC7-3691-9A37E71AC8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04298D-1C34-A5F7-B0C5-FA1473507A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821AD7-07D4-2C2D-322A-7773B6A021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AB5AEB-B195-A50E-27FA-DCC4F50B5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03CDC9-41C0-D57C-8607-BAD5F1BE02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A20C14-3B6B-E63E-4FA7-0A92960ECCDF}"/>
              </a:ext>
            </a:extLst>
          </p:cNvPr>
          <p:cNvSpPr>
            <a:spLocks noGrp="1"/>
          </p:cNvSpPr>
          <p:nvPr>
            <p:ph type="dt" sz="half" idx="10"/>
          </p:nvPr>
        </p:nvSpPr>
        <p:spPr/>
        <p:txBody>
          <a:bodyPr/>
          <a:lstStyle/>
          <a:p>
            <a:fld id="{4B4C4FD7-AD22-45AB-90D2-373179BF32D0}" type="datetime1">
              <a:rPr lang="en-US" smtClean="0"/>
              <a:t>1/18/2023</a:t>
            </a:fld>
            <a:endParaRPr lang="en-US"/>
          </a:p>
        </p:txBody>
      </p:sp>
      <p:sp>
        <p:nvSpPr>
          <p:cNvPr id="8" name="Footer Placeholder 7">
            <a:extLst>
              <a:ext uri="{FF2B5EF4-FFF2-40B4-BE49-F238E27FC236}">
                <a16:creationId xmlns:a16="http://schemas.microsoft.com/office/drawing/2014/main" id="{B543945B-142A-B9AF-3C12-5E20E3701E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B03BAF-A96F-0252-E508-A79E7D557530}"/>
              </a:ext>
            </a:extLst>
          </p:cNvPr>
          <p:cNvSpPr>
            <a:spLocks noGrp="1"/>
          </p:cNvSpPr>
          <p:nvPr>
            <p:ph type="sldNum" sz="quarter" idx="12"/>
          </p:nvPr>
        </p:nvSpPr>
        <p:spPr/>
        <p:txBody>
          <a:bodyPr/>
          <a:lstStyle/>
          <a:p>
            <a:fld id="{96D50BED-EA96-43F1-80EA-6C1291A56DC7}" type="slidenum">
              <a:rPr lang="en-US" smtClean="0"/>
              <a:t>‹#›</a:t>
            </a:fld>
            <a:endParaRPr lang="en-US"/>
          </a:p>
        </p:txBody>
      </p:sp>
      <p:pic>
        <p:nvPicPr>
          <p:cNvPr id="10" name="Picture 9" descr="Logo, icon&#10;&#10;Description automatically generated">
            <a:extLst>
              <a:ext uri="{FF2B5EF4-FFF2-40B4-BE49-F238E27FC236}">
                <a16:creationId xmlns:a16="http://schemas.microsoft.com/office/drawing/2014/main" id="{E72A3AD2-8B54-ED6C-4D89-267C813E5F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4160" y="5486400"/>
            <a:ext cx="952381" cy="952381"/>
          </a:xfrm>
          <a:prstGeom prst="rect">
            <a:avLst/>
          </a:prstGeom>
        </p:spPr>
      </p:pic>
    </p:spTree>
    <p:extLst>
      <p:ext uri="{BB962C8B-B14F-4D97-AF65-F5344CB8AC3E}">
        <p14:creationId xmlns:p14="http://schemas.microsoft.com/office/powerpoint/2010/main" val="207212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9370-1E68-3642-95A1-BE6A571BF3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A103E0-FCA3-682F-AEA1-DC841CC44BC5}"/>
              </a:ext>
            </a:extLst>
          </p:cNvPr>
          <p:cNvSpPr>
            <a:spLocks noGrp="1"/>
          </p:cNvSpPr>
          <p:nvPr>
            <p:ph type="dt" sz="half" idx="10"/>
          </p:nvPr>
        </p:nvSpPr>
        <p:spPr/>
        <p:txBody>
          <a:bodyPr/>
          <a:lstStyle/>
          <a:p>
            <a:fld id="{C83A9C3E-A8AF-4716-9CB0-28B54AEA4E2E}" type="datetime1">
              <a:rPr lang="en-US" smtClean="0"/>
              <a:t>1/18/2023</a:t>
            </a:fld>
            <a:endParaRPr lang="en-US"/>
          </a:p>
        </p:txBody>
      </p:sp>
      <p:sp>
        <p:nvSpPr>
          <p:cNvPr id="4" name="Footer Placeholder 3">
            <a:extLst>
              <a:ext uri="{FF2B5EF4-FFF2-40B4-BE49-F238E27FC236}">
                <a16:creationId xmlns:a16="http://schemas.microsoft.com/office/drawing/2014/main" id="{77A43B90-B446-36FD-6468-EB268C243D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B95938-E56E-3642-4D8A-56FFA2B61572}"/>
              </a:ext>
            </a:extLst>
          </p:cNvPr>
          <p:cNvSpPr>
            <a:spLocks noGrp="1"/>
          </p:cNvSpPr>
          <p:nvPr>
            <p:ph type="sldNum" sz="quarter" idx="12"/>
          </p:nvPr>
        </p:nvSpPr>
        <p:spPr/>
        <p:txBody>
          <a:bodyPr/>
          <a:lstStyle/>
          <a:p>
            <a:fld id="{96D50BED-EA96-43F1-80EA-6C1291A56DC7}" type="slidenum">
              <a:rPr lang="en-US" smtClean="0"/>
              <a:t>‹#›</a:t>
            </a:fld>
            <a:endParaRPr lang="en-US"/>
          </a:p>
        </p:txBody>
      </p:sp>
      <p:pic>
        <p:nvPicPr>
          <p:cNvPr id="6" name="Picture 5" descr="Logo, icon&#10;&#10;Description automatically generated">
            <a:extLst>
              <a:ext uri="{FF2B5EF4-FFF2-40B4-BE49-F238E27FC236}">
                <a16:creationId xmlns:a16="http://schemas.microsoft.com/office/drawing/2014/main" id="{68661AB3-96B5-FDBE-14A6-4AE44C4011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4160" y="5486400"/>
            <a:ext cx="952381" cy="952381"/>
          </a:xfrm>
          <a:prstGeom prst="rect">
            <a:avLst/>
          </a:prstGeom>
        </p:spPr>
      </p:pic>
    </p:spTree>
    <p:extLst>
      <p:ext uri="{BB962C8B-B14F-4D97-AF65-F5344CB8AC3E}">
        <p14:creationId xmlns:p14="http://schemas.microsoft.com/office/powerpoint/2010/main" val="307420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52089A-BFE9-2FA9-3F5C-FA546333E6E7}"/>
              </a:ext>
            </a:extLst>
          </p:cNvPr>
          <p:cNvSpPr>
            <a:spLocks noGrp="1"/>
          </p:cNvSpPr>
          <p:nvPr>
            <p:ph type="dt" sz="half" idx="10"/>
          </p:nvPr>
        </p:nvSpPr>
        <p:spPr/>
        <p:txBody>
          <a:bodyPr/>
          <a:lstStyle/>
          <a:p>
            <a:fld id="{EC77E5F8-7145-4799-8FB1-E5583B7BFB53}" type="datetime1">
              <a:rPr lang="en-US" smtClean="0"/>
              <a:t>1/18/2023</a:t>
            </a:fld>
            <a:endParaRPr lang="en-US"/>
          </a:p>
        </p:txBody>
      </p:sp>
      <p:sp>
        <p:nvSpPr>
          <p:cNvPr id="3" name="Footer Placeholder 2">
            <a:extLst>
              <a:ext uri="{FF2B5EF4-FFF2-40B4-BE49-F238E27FC236}">
                <a16:creationId xmlns:a16="http://schemas.microsoft.com/office/drawing/2014/main" id="{74B232CB-5371-F95E-4981-FE649A439B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DE4AE5-26BF-0F40-0EEA-21644EBE7F96}"/>
              </a:ext>
            </a:extLst>
          </p:cNvPr>
          <p:cNvSpPr>
            <a:spLocks noGrp="1"/>
          </p:cNvSpPr>
          <p:nvPr>
            <p:ph type="sldNum" sz="quarter" idx="12"/>
          </p:nvPr>
        </p:nvSpPr>
        <p:spPr/>
        <p:txBody>
          <a:bodyPr/>
          <a:lstStyle/>
          <a:p>
            <a:fld id="{96D50BED-EA96-43F1-80EA-6C1291A56DC7}" type="slidenum">
              <a:rPr lang="en-US" smtClean="0"/>
              <a:t>‹#›</a:t>
            </a:fld>
            <a:endParaRPr lang="en-US"/>
          </a:p>
        </p:txBody>
      </p:sp>
      <p:pic>
        <p:nvPicPr>
          <p:cNvPr id="5" name="Picture 4" descr="Logo, icon&#10;&#10;Description automatically generated">
            <a:extLst>
              <a:ext uri="{FF2B5EF4-FFF2-40B4-BE49-F238E27FC236}">
                <a16:creationId xmlns:a16="http://schemas.microsoft.com/office/drawing/2014/main" id="{4D644A2C-A154-FAE9-7F07-8B7AE01AE6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4160" y="5486400"/>
            <a:ext cx="952381" cy="952381"/>
          </a:xfrm>
          <a:prstGeom prst="rect">
            <a:avLst/>
          </a:prstGeom>
        </p:spPr>
      </p:pic>
    </p:spTree>
    <p:extLst>
      <p:ext uri="{BB962C8B-B14F-4D97-AF65-F5344CB8AC3E}">
        <p14:creationId xmlns:p14="http://schemas.microsoft.com/office/powerpoint/2010/main" val="74810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6D864-3319-AD0F-36DF-387116BC5A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2E596C-D5CA-47E6-2C52-73DCCE3617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C5D4AD-AD47-3963-7C28-96DE5159E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A043D-6BB2-23EC-E8F1-69721335149C}"/>
              </a:ext>
            </a:extLst>
          </p:cNvPr>
          <p:cNvSpPr>
            <a:spLocks noGrp="1"/>
          </p:cNvSpPr>
          <p:nvPr>
            <p:ph type="dt" sz="half" idx="10"/>
          </p:nvPr>
        </p:nvSpPr>
        <p:spPr/>
        <p:txBody>
          <a:bodyPr/>
          <a:lstStyle/>
          <a:p>
            <a:fld id="{49CA27D5-EBDC-4E8A-A428-A97CC75C8451}" type="datetime1">
              <a:rPr lang="en-US" smtClean="0"/>
              <a:t>1/18/2023</a:t>
            </a:fld>
            <a:endParaRPr lang="en-US"/>
          </a:p>
        </p:txBody>
      </p:sp>
      <p:sp>
        <p:nvSpPr>
          <p:cNvPr id="6" name="Footer Placeholder 5">
            <a:extLst>
              <a:ext uri="{FF2B5EF4-FFF2-40B4-BE49-F238E27FC236}">
                <a16:creationId xmlns:a16="http://schemas.microsoft.com/office/drawing/2014/main" id="{B0362E11-B6EE-7ADD-2A4E-607248715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B5DB0-08B0-BD5F-6394-9F2CABC75B31}"/>
              </a:ext>
            </a:extLst>
          </p:cNvPr>
          <p:cNvSpPr>
            <a:spLocks noGrp="1"/>
          </p:cNvSpPr>
          <p:nvPr>
            <p:ph type="sldNum" sz="quarter" idx="12"/>
          </p:nvPr>
        </p:nvSpPr>
        <p:spPr/>
        <p:txBody>
          <a:bodyPr/>
          <a:lstStyle/>
          <a:p>
            <a:fld id="{96D50BED-EA96-43F1-80EA-6C1291A56DC7}" type="slidenum">
              <a:rPr lang="en-US" smtClean="0"/>
              <a:t>‹#›</a:t>
            </a:fld>
            <a:endParaRPr lang="en-US"/>
          </a:p>
        </p:txBody>
      </p:sp>
      <p:pic>
        <p:nvPicPr>
          <p:cNvPr id="8" name="Picture 7" descr="Logo, icon&#10;&#10;Description automatically generated">
            <a:extLst>
              <a:ext uri="{FF2B5EF4-FFF2-40B4-BE49-F238E27FC236}">
                <a16:creationId xmlns:a16="http://schemas.microsoft.com/office/drawing/2014/main" id="{D0FA681A-5C0C-48AA-9819-0CB3871400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4160" y="5486400"/>
            <a:ext cx="952381" cy="952381"/>
          </a:xfrm>
          <a:prstGeom prst="rect">
            <a:avLst/>
          </a:prstGeom>
        </p:spPr>
      </p:pic>
    </p:spTree>
    <p:extLst>
      <p:ext uri="{BB962C8B-B14F-4D97-AF65-F5344CB8AC3E}">
        <p14:creationId xmlns:p14="http://schemas.microsoft.com/office/powerpoint/2010/main" val="353295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1EB4-06B9-677B-D715-AEF26D30F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C11BCE-ED79-0A99-A2BC-46BD6609D0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849EB-EC8D-F721-CA73-537A65847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D16745-C804-020A-208E-38E5C5C9562D}"/>
              </a:ext>
            </a:extLst>
          </p:cNvPr>
          <p:cNvSpPr>
            <a:spLocks noGrp="1"/>
          </p:cNvSpPr>
          <p:nvPr>
            <p:ph type="dt" sz="half" idx="10"/>
          </p:nvPr>
        </p:nvSpPr>
        <p:spPr/>
        <p:txBody>
          <a:bodyPr/>
          <a:lstStyle/>
          <a:p>
            <a:fld id="{874A67FB-C70F-4967-A9BA-06BF164CD0B9}" type="datetime1">
              <a:rPr lang="en-US" smtClean="0"/>
              <a:t>1/18/2023</a:t>
            </a:fld>
            <a:endParaRPr lang="en-US"/>
          </a:p>
        </p:txBody>
      </p:sp>
      <p:sp>
        <p:nvSpPr>
          <p:cNvPr id="6" name="Footer Placeholder 5">
            <a:extLst>
              <a:ext uri="{FF2B5EF4-FFF2-40B4-BE49-F238E27FC236}">
                <a16:creationId xmlns:a16="http://schemas.microsoft.com/office/drawing/2014/main" id="{293787DC-D5A0-8879-EA40-D08EA58A1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7D4B2-3981-F19E-8FBE-E3AEA419FBD1}"/>
              </a:ext>
            </a:extLst>
          </p:cNvPr>
          <p:cNvSpPr>
            <a:spLocks noGrp="1"/>
          </p:cNvSpPr>
          <p:nvPr>
            <p:ph type="sldNum" sz="quarter" idx="12"/>
          </p:nvPr>
        </p:nvSpPr>
        <p:spPr/>
        <p:txBody>
          <a:bodyPr/>
          <a:lstStyle/>
          <a:p>
            <a:fld id="{96D50BED-EA96-43F1-80EA-6C1291A56DC7}" type="slidenum">
              <a:rPr lang="en-US" smtClean="0"/>
              <a:t>‹#›</a:t>
            </a:fld>
            <a:endParaRPr lang="en-US"/>
          </a:p>
        </p:txBody>
      </p:sp>
      <p:pic>
        <p:nvPicPr>
          <p:cNvPr id="8" name="Picture 7" descr="Logo, icon&#10;&#10;Description automatically generated">
            <a:extLst>
              <a:ext uri="{FF2B5EF4-FFF2-40B4-BE49-F238E27FC236}">
                <a16:creationId xmlns:a16="http://schemas.microsoft.com/office/drawing/2014/main" id="{A168C76E-DFA1-C024-C3A1-B2D3CDE9DF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4160" y="5486400"/>
            <a:ext cx="952381" cy="952381"/>
          </a:xfrm>
          <a:prstGeom prst="rect">
            <a:avLst/>
          </a:prstGeom>
        </p:spPr>
      </p:pic>
    </p:spTree>
    <p:extLst>
      <p:ext uri="{BB962C8B-B14F-4D97-AF65-F5344CB8AC3E}">
        <p14:creationId xmlns:p14="http://schemas.microsoft.com/office/powerpoint/2010/main" val="20522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2B2DA4-60B8-25A2-8035-AC32F0077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6090891-CCEF-16A3-F991-AB7DD82EF7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B9100-F60C-265B-7DE0-153031B39F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55C87-E51E-4724-A026-8637C3765F71}" type="datetime1">
              <a:rPr lang="en-US" smtClean="0"/>
              <a:t>1/18/2023</a:t>
            </a:fld>
            <a:endParaRPr lang="en-US"/>
          </a:p>
        </p:txBody>
      </p:sp>
      <p:sp>
        <p:nvSpPr>
          <p:cNvPr id="5" name="Footer Placeholder 4">
            <a:extLst>
              <a:ext uri="{FF2B5EF4-FFF2-40B4-BE49-F238E27FC236}">
                <a16:creationId xmlns:a16="http://schemas.microsoft.com/office/drawing/2014/main" id="{1ED27E60-A7B6-F19E-FF86-C71A4BE0E6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D9AD1A-DBAF-FC94-61B9-1CC46B81B3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50BED-EA96-43F1-80EA-6C1291A56DC7}" type="slidenum">
              <a:rPr lang="en-US" smtClean="0"/>
              <a:t>‹#›</a:t>
            </a:fld>
            <a:endParaRPr lang="en-US"/>
          </a:p>
        </p:txBody>
      </p:sp>
    </p:spTree>
    <p:extLst>
      <p:ext uri="{BB962C8B-B14F-4D97-AF65-F5344CB8AC3E}">
        <p14:creationId xmlns:p14="http://schemas.microsoft.com/office/powerpoint/2010/main" val="176036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hyperlink" Target="https://creativecommons.org/licenses/by-sa/3.0/"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en.m.wikipedia.org/wiki/File:Instagram_logo_2016.svg" TargetMode="External"/><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de.wikipedia.org/wiki/Datei:LinkedIn_logo_initials.pn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C818B-8726-CD34-2092-5AA4988D342C}"/>
              </a:ext>
            </a:extLst>
          </p:cNvPr>
          <p:cNvSpPr>
            <a:spLocks noGrp="1"/>
          </p:cNvSpPr>
          <p:nvPr>
            <p:ph type="ctrTitle"/>
          </p:nvPr>
        </p:nvSpPr>
        <p:spPr>
          <a:xfrm>
            <a:off x="7331384" y="679730"/>
            <a:ext cx="4171994" cy="3932729"/>
          </a:xfrm>
        </p:spPr>
        <p:txBody>
          <a:bodyPr>
            <a:normAutofit/>
          </a:bodyPr>
          <a:lstStyle/>
          <a:p>
            <a:pPr algn="l"/>
            <a:r>
              <a:rPr lang="en-US" dirty="0"/>
              <a:t>Quarter 1 Coalition Meeting </a:t>
            </a:r>
          </a:p>
        </p:txBody>
      </p:sp>
      <p:grpSp>
        <p:nvGrpSpPr>
          <p:cNvPr id="12" name="Group 11">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3" name="Straight Connector 12">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ubtitle 2">
            <a:extLst>
              <a:ext uri="{FF2B5EF4-FFF2-40B4-BE49-F238E27FC236}">
                <a16:creationId xmlns:a16="http://schemas.microsoft.com/office/drawing/2014/main" id="{78DF3592-A5B1-9FBB-3648-41B7D6C0D382}"/>
              </a:ext>
            </a:extLst>
          </p:cNvPr>
          <p:cNvSpPr>
            <a:spLocks noGrp="1"/>
          </p:cNvSpPr>
          <p:nvPr>
            <p:ph type="subTitle" idx="1"/>
          </p:nvPr>
        </p:nvSpPr>
        <p:spPr>
          <a:xfrm>
            <a:off x="7331383" y="5227455"/>
            <a:ext cx="3876085" cy="857461"/>
          </a:xfrm>
        </p:spPr>
        <p:txBody>
          <a:bodyPr>
            <a:normAutofit/>
          </a:bodyPr>
          <a:lstStyle/>
          <a:p>
            <a:pPr algn="l"/>
            <a:r>
              <a:rPr lang="en-US" dirty="0"/>
              <a:t>January 18, 2023</a:t>
            </a:r>
          </a:p>
        </p:txBody>
      </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AC6827C7-6E74-BB88-D9EB-027F0C48E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597" y="764806"/>
            <a:ext cx="5608830" cy="5328388"/>
          </a:xfrm>
          <a:prstGeom prst="rect">
            <a:avLst/>
          </a:prstGeom>
        </p:spPr>
      </p:pic>
    </p:spTree>
    <p:extLst>
      <p:ext uri="{BB962C8B-B14F-4D97-AF65-F5344CB8AC3E}">
        <p14:creationId xmlns:p14="http://schemas.microsoft.com/office/powerpoint/2010/main" val="1330189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ACDF5-AEE3-DCA2-B22A-CD01BFC38B93}"/>
              </a:ext>
            </a:extLst>
          </p:cNvPr>
          <p:cNvSpPr>
            <a:spLocks noGrp="1"/>
          </p:cNvSpPr>
          <p:nvPr>
            <p:ph type="title"/>
          </p:nvPr>
        </p:nvSpPr>
        <p:spPr>
          <a:xfrm>
            <a:off x="808638" y="386930"/>
            <a:ext cx="9236700" cy="1188950"/>
          </a:xfrm>
        </p:spPr>
        <p:txBody>
          <a:bodyPr anchor="b">
            <a:normAutofit/>
          </a:bodyPr>
          <a:lstStyle/>
          <a:p>
            <a:r>
              <a:rPr lang="en-US" sz="5400" dirty="0"/>
              <a:t>Support Communities: Housing</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91F46B5-AD8B-152A-FD07-C7E5F4AE7358}"/>
              </a:ext>
            </a:extLst>
          </p:cNvPr>
          <p:cNvSpPr>
            <a:spLocks noGrp="1"/>
          </p:cNvSpPr>
          <p:nvPr>
            <p:ph type="ftr" sz="quarter" idx="11"/>
          </p:nvPr>
        </p:nvSpPr>
        <p:spPr>
          <a:xfrm>
            <a:off x="4038600" y="6492240"/>
            <a:ext cx="4114800" cy="365125"/>
          </a:xfrm>
        </p:spPr>
        <p:txBody>
          <a:bodyPr>
            <a:normAutofit/>
          </a:bodyPr>
          <a:lstStyle/>
          <a:p>
            <a:endParaRPr lang="en-US" dirty="0"/>
          </a:p>
        </p:txBody>
      </p:sp>
      <p:pic>
        <p:nvPicPr>
          <p:cNvPr id="6" name="Picture 5" descr="Logo, icon&#10;&#10;Description automatically generated">
            <a:extLst>
              <a:ext uri="{FF2B5EF4-FFF2-40B4-BE49-F238E27FC236}">
                <a16:creationId xmlns:a16="http://schemas.microsoft.com/office/drawing/2014/main" id="{BF5986B4-D85D-8173-A5B4-2E7B97A95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
        <p:nvSpPr>
          <p:cNvPr id="7" name="Content Placeholder 6">
            <a:extLst>
              <a:ext uri="{FF2B5EF4-FFF2-40B4-BE49-F238E27FC236}">
                <a16:creationId xmlns:a16="http://schemas.microsoft.com/office/drawing/2014/main" id="{29F41891-3A43-9DD7-7AA1-3C631E5D921A}"/>
              </a:ext>
            </a:extLst>
          </p:cNvPr>
          <p:cNvSpPr>
            <a:spLocks noGrp="1"/>
          </p:cNvSpPr>
          <p:nvPr>
            <p:ph idx="1"/>
          </p:nvPr>
        </p:nvSpPr>
        <p:spPr>
          <a:xfrm>
            <a:off x="838200" y="1825625"/>
            <a:ext cx="5184648" cy="4351338"/>
          </a:xfrm>
          <a:solidFill>
            <a:schemeClr val="bg1"/>
          </a:solidFill>
        </p:spPr>
        <p:txBody>
          <a:bodyPr>
            <a:noAutofit/>
          </a:bodyPr>
          <a:lstStyle/>
          <a:p>
            <a:r>
              <a:rPr lang="en-US" sz="2400" dirty="0"/>
              <a:t>SB202 VARIOUS HOUSING MATTERS. </a:t>
            </a:r>
          </a:p>
          <a:p>
            <a:pPr marL="457200" lvl="1" indent="0">
              <a:buNone/>
            </a:pPr>
            <a:r>
              <a:rPr lang="en-US" sz="2000" dirty="0"/>
              <a:t>Allows a city, county, or town to bring a nuisance action against a tenant or other person responsible for a nuisance. Requires a landlord to repair or replace an essential system not later than 24 hours after being notified by a tenant that the tenant's rental unit is without essential services under certain circumstances. Allows for certain remedies to the tenant for the landlord's noncompliance…</a:t>
            </a:r>
          </a:p>
        </p:txBody>
      </p:sp>
      <p:sp>
        <p:nvSpPr>
          <p:cNvPr id="14" name="TextBox 13">
            <a:extLst>
              <a:ext uri="{FF2B5EF4-FFF2-40B4-BE49-F238E27FC236}">
                <a16:creationId xmlns:a16="http://schemas.microsoft.com/office/drawing/2014/main" id="{2F9E4163-5979-A28F-F141-03A2CABC0EB2}"/>
              </a:ext>
            </a:extLst>
          </p:cNvPr>
          <p:cNvSpPr txBox="1"/>
          <p:nvPr/>
        </p:nvSpPr>
        <p:spPr>
          <a:xfrm>
            <a:off x="6172200" y="1828800"/>
            <a:ext cx="5184648" cy="4352544"/>
          </a:xfrm>
          <a:prstGeom prst="rect">
            <a:avLst/>
          </a:prstGeom>
          <a:solidFill>
            <a:schemeClr val="bg1"/>
          </a:solidFill>
        </p:spPr>
        <p:txBody>
          <a:bodyPr wrap="square" rtlCol="0">
            <a:noAutofit/>
          </a:bodyPr>
          <a:lstStyle/>
          <a:p>
            <a:pPr marL="228600" indent="-228600">
              <a:lnSpc>
                <a:spcPct val="90000"/>
              </a:lnSpc>
              <a:spcBef>
                <a:spcPts val="1000"/>
              </a:spcBef>
              <a:buFont typeface="Arial" panose="020B0604020202020204" pitchFamily="34" charset="0"/>
              <a:buChar char="•"/>
            </a:pPr>
            <a:r>
              <a:rPr lang="en-US" sz="2400" dirty="0"/>
              <a:t>HB1242 PUBLIC HEALTH REPORTING FOR RENTAL HOUSING. </a:t>
            </a:r>
          </a:p>
          <a:p>
            <a:pPr lvl="1">
              <a:lnSpc>
                <a:spcPct val="90000"/>
              </a:lnSpc>
              <a:spcBef>
                <a:spcPts val="500"/>
              </a:spcBef>
            </a:pPr>
            <a:r>
              <a:rPr lang="en-US" sz="2000" dirty="0"/>
              <a:t>Allows tenants to report unsafe rental housing conditions to the local health department</a:t>
            </a:r>
          </a:p>
          <a:p>
            <a:pPr marL="228600" indent="-228600">
              <a:lnSpc>
                <a:spcPct val="90000"/>
              </a:lnSpc>
              <a:spcBef>
                <a:spcPts val="1000"/>
              </a:spcBef>
              <a:buFont typeface="Arial" panose="020B0604020202020204" pitchFamily="34" charset="0"/>
              <a:buChar char="•"/>
            </a:pPr>
            <a:r>
              <a:rPr lang="en-US" sz="2400" dirty="0"/>
              <a:t>HB1265 HOUSING ISSUES.</a:t>
            </a:r>
          </a:p>
          <a:p>
            <a:pPr lvl="1" indent="-228600">
              <a:lnSpc>
                <a:spcPct val="90000"/>
              </a:lnSpc>
              <a:spcBef>
                <a:spcPts val="500"/>
              </a:spcBef>
              <a:buFont typeface="Arial" panose="020B0604020202020204" pitchFamily="34" charset="0"/>
              <a:buChar char="•"/>
            </a:pPr>
            <a:r>
              <a:rPr lang="en-US" sz="2000" dirty="0"/>
              <a:t>Makes appropriations to the Indiana housing and community development authority and the office of the secretary of family and social services to fund programs for housing and other supportive services for individuals experiencing homelessness.</a:t>
            </a:r>
          </a:p>
          <a:p>
            <a:br>
              <a:rPr lang="en-US" dirty="0">
                <a:solidFill>
                  <a:srgbClr val="222222"/>
                </a:solidFill>
                <a:effectLst/>
              </a:rPr>
            </a:br>
            <a:endParaRPr lang="en-US" dirty="0"/>
          </a:p>
        </p:txBody>
      </p:sp>
    </p:spTree>
    <p:extLst>
      <p:ext uri="{BB962C8B-B14F-4D97-AF65-F5344CB8AC3E}">
        <p14:creationId xmlns:p14="http://schemas.microsoft.com/office/powerpoint/2010/main" val="1706072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ACDF5-AEE3-DCA2-B22A-CD01BFC38B93}"/>
              </a:ext>
            </a:extLst>
          </p:cNvPr>
          <p:cNvSpPr>
            <a:spLocks noGrp="1"/>
          </p:cNvSpPr>
          <p:nvPr>
            <p:ph type="title"/>
          </p:nvPr>
        </p:nvSpPr>
        <p:spPr>
          <a:xfrm>
            <a:off x="808638" y="386930"/>
            <a:ext cx="9236700" cy="1188950"/>
          </a:xfrm>
        </p:spPr>
        <p:txBody>
          <a:bodyPr anchor="b">
            <a:normAutofit fontScale="90000"/>
          </a:bodyPr>
          <a:lstStyle/>
          <a:p>
            <a:r>
              <a:rPr lang="en-US" sz="5400" dirty="0"/>
              <a:t>Support Communities: Education</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91F46B5-AD8B-152A-FD07-C7E5F4AE7358}"/>
              </a:ext>
            </a:extLst>
          </p:cNvPr>
          <p:cNvSpPr>
            <a:spLocks noGrp="1"/>
          </p:cNvSpPr>
          <p:nvPr>
            <p:ph type="ftr" sz="quarter" idx="11"/>
          </p:nvPr>
        </p:nvSpPr>
        <p:spPr>
          <a:xfrm>
            <a:off x="4038600" y="6492240"/>
            <a:ext cx="4114800" cy="365125"/>
          </a:xfrm>
        </p:spPr>
        <p:txBody>
          <a:bodyPr>
            <a:normAutofit/>
          </a:bodyPr>
          <a:lstStyle/>
          <a:p>
            <a:endParaRPr lang="en-US" dirty="0"/>
          </a:p>
        </p:txBody>
      </p:sp>
      <p:pic>
        <p:nvPicPr>
          <p:cNvPr id="6" name="Picture 5" descr="Logo, icon&#10;&#10;Description automatically generated">
            <a:extLst>
              <a:ext uri="{FF2B5EF4-FFF2-40B4-BE49-F238E27FC236}">
                <a16:creationId xmlns:a16="http://schemas.microsoft.com/office/drawing/2014/main" id="{BF5986B4-D85D-8173-A5B4-2E7B97A95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
        <p:nvSpPr>
          <p:cNvPr id="5" name="Content Placeholder 3">
            <a:extLst>
              <a:ext uri="{FF2B5EF4-FFF2-40B4-BE49-F238E27FC236}">
                <a16:creationId xmlns:a16="http://schemas.microsoft.com/office/drawing/2014/main" id="{2BF80FE8-572D-D12D-6A00-115315ED64C6}"/>
              </a:ext>
            </a:extLst>
          </p:cNvPr>
          <p:cNvSpPr txBox="1">
            <a:spLocks/>
          </p:cNvSpPr>
          <p:nvPr/>
        </p:nvSpPr>
        <p:spPr>
          <a:xfrm>
            <a:off x="6172200" y="1825625"/>
            <a:ext cx="5181600" cy="4351338"/>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HB1090 PREKINDERGARTEN PILOT PROGRAM EXPANSION</a:t>
            </a:r>
          </a:p>
          <a:p>
            <a:pPr marL="457200" lvl="1" indent="0">
              <a:buFont typeface="Arial" panose="020B0604020202020204" pitchFamily="34" charset="0"/>
              <a:buNone/>
            </a:pPr>
            <a:r>
              <a:rPr lang="en-US" sz="2000" dirty="0"/>
              <a:t>Requires the office of family and social services to, for the state fiscal years beginning after June 30, 2023, award twice the number of prekindergarten pilot program grants in Marion County as are awarded in Marion County in the state fiscal year ending June 30, 2023.</a:t>
            </a:r>
          </a:p>
          <a:p>
            <a:r>
              <a:rPr lang="en-US" sz="2400" dirty="0"/>
              <a:t>HB1123, HB1203, HB1255 ELIMINATION OF TEXTBOOK FEES</a:t>
            </a:r>
          </a:p>
          <a:p>
            <a:pPr marL="457200" lvl="1" indent="0">
              <a:buNone/>
            </a:pPr>
            <a:r>
              <a:rPr lang="en-US" sz="2000" dirty="0"/>
              <a:t>Requires each public school to provide curricular materials at no cost to each student enrolled in the public school</a:t>
            </a:r>
          </a:p>
          <a:p>
            <a:pPr marL="457200" lvl="1" indent="0">
              <a:buFont typeface="Arial" panose="020B0604020202020204" pitchFamily="34" charset="0"/>
              <a:buNone/>
            </a:pPr>
            <a:endParaRPr lang="en-US" sz="2000" dirty="0"/>
          </a:p>
        </p:txBody>
      </p:sp>
      <p:sp>
        <p:nvSpPr>
          <p:cNvPr id="8" name="Content Placeholder 2">
            <a:extLst>
              <a:ext uri="{FF2B5EF4-FFF2-40B4-BE49-F238E27FC236}">
                <a16:creationId xmlns:a16="http://schemas.microsoft.com/office/drawing/2014/main" id="{D4FDCAAC-A420-20B2-ADDC-703B22424860}"/>
              </a:ext>
            </a:extLst>
          </p:cNvPr>
          <p:cNvSpPr>
            <a:spLocks noGrp="1"/>
          </p:cNvSpPr>
          <p:nvPr>
            <p:ph sz="half" idx="1"/>
          </p:nvPr>
        </p:nvSpPr>
        <p:spPr>
          <a:xfrm>
            <a:off x="838200" y="1825625"/>
            <a:ext cx="5181600" cy="4351338"/>
          </a:xfrm>
          <a:solidFill>
            <a:schemeClr val="bg1"/>
          </a:solidFill>
        </p:spPr>
        <p:txBody>
          <a:bodyPr>
            <a:noAutofit/>
          </a:bodyPr>
          <a:lstStyle/>
          <a:p>
            <a:r>
              <a:rPr lang="en-US" sz="2400" dirty="0"/>
              <a:t>SB39 EQUAL EDUCATIONAL OPPORTUNITY</a:t>
            </a:r>
          </a:p>
          <a:p>
            <a:pPr marL="457200" lvl="1" indent="0">
              <a:buNone/>
            </a:pPr>
            <a:r>
              <a:rPr lang="en-US" sz="2000" dirty="0"/>
              <a:t>Extends certain antidiscrimination educational rights statutes to prohibit discrimination based on sexual orientation and gender identity.</a:t>
            </a:r>
          </a:p>
          <a:p>
            <a:r>
              <a:rPr lang="en-US" sz="2400" dirty="0"/>
              <a:t>SB305 INDIANA EDUCATION SCHOLARSHIP ACCOUNT PROGRAM.</a:t>
            </a:r>
          </a:p>
          <a:p>
            <a:pPr marL="457200" lvl="1" indent="0">
              <a:buNone/>
            </a:pPr>
            <a:r>
              <a:rPr lang="en-US" sz="2000" dirty="0"/>
              <a:t>“Under the bill, any parent, no matter their income level, would be eligible to receive their community public school's tuition support grant averaging nearly $7,000.” Indiana State Teachers Association</a:t>
            </a:r>
          </a:p>
        </p:txBody>
      </p:sp>
    </p:spTree>
    <p:extLst>
      <p:ext uri="{BB962C8B-B14F-4D97-AF65-F5344CB8AC3E}">
        <p14:creationId xmlns:p14="http://schemas.microsoft.com/office/powerpoint/2010/main" val="2692265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ACDF5-AEE3-DCA2-B22A-CD01BFC38B93}"/>
              </a:ext>
            </a:extLst>
          </p:cNvPr>
          <p:cNvSpPr>
            <a:spLocks noGrp="1"/>
          </p:cNvSpPr>
          <p:nvPr>
            <p:ph type="title"/>
          </p:nvPr>
        </p:nvSpPr>
        <p:spPr>
          <a:xfrm>
            <a:off x="808638" y="386930"/>
            <a:ext cx="9236700" cy="1188950"/>
          </a:xfrm>
        </p:spPr>
        <p:txBody>
          <a:bodyPr anchor="b">
            <a:normAutofit/>
          </a:bodyPr>
          <a:lstStyle/>
          <a:p>
            <a:r>
              <a:rPr lang="en-US" sz="5400" dirty="0"/>
              <a:t>Support Communities: Food</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91F46B5-AD8B-152A-FD07-C7E5F4AE7358}"/>
              </a:ext>
            </a:extLst>
          </p:cNvPr>
          <p:cNvSpPr>
            <a:spLocks noGrp="1"/>
          </p:cNvSpPr>
          <p:nvPr>
            <p:ph type="ftr" sz="quarter" idx="11"/>
          </p:nvPr>
        </p:nvSpPr>
        <p:spPr>
          <a:xfrm>
            <a:off x="4038600" y="6492240"/>
            <a:ext cx="4114800" cy="365125"/>
          </a:xfrm>
        </p:spPr>
        <p:txBody>
          <a:bodyPr>
            <a:normAutofit/>
          </a:bodyPr>
          <a:lstStyle/>
          <a:p>
            <a:endParaRPr lang="en-US" dirty="0"/>
          </a:p>
        </p:txBody>
      </p:sp>
      <p:pic>
        <p:nvPicPr>
          <p:cNvPr id="6" name="Picture 5" descr="Logo, icon&#10;&#10;Description automatically generated">
            <a:extLst>
              <a:ext uri="{FF2B5EF4-FFF2-40B4-BE49-F238E27FC236}">
                <a16:creationId xmlns:a16="http://schemas.microsoft.com/office/drawing/2014/main" id="{BF5986B4-D85D-8173-A5B4-2E7B97A95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
        <p:nvSpPr>
          <p:cNvPr id="5" name="Content Placeholder 3">
            <a:extLst>
              <a:ext uri="{FF2B5EF4-FFF2-40B4-BE49-F238E27FC236}">
                <a16:creationId xmlns:a16="http://schemas.microsoft.com/office/drawing/2014/main" id="{2BF80FE8-572D-D12D-6A00-115315ED64C6}"/>
              </a:ext>
            </a:extLst>
          </p:cNvPr>
          <p:cNvSpPr txBox="1">
            <a:spLocks/>
          </p:cNvSpPr>
          <p:nvPr/>
        </p:nvSpPr>
        <p:spPr>
          <a:xfrm>
            <a:off x="6172200" y="1825625"/>
            <a:ext cx="5181600" cy="4351338"/>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SB231 PARTICIPATION IN COMMUNITY ELIGIBILITY PROVISION. </a:t>
            </a:r>
          </a:p>
          <a:p>
            <a:pPr marL="457200" lvl="1" indent="0">
              <a:buNone/>
            </a:pPr>
            <a:r>
              <a:rPr lang="en-US" dirty="0"/>
              <a:t>Requires an eligible school corporation to elect to participate in the federal community eligibility provision to provide universal free school breakfast and lunch to all students.</a:t>
            </a:r>
          </a:p>
          <a:p>
            <a:endParaRPr lang="en-US" dirty="0"/>
          </a:p>
        </p:txBody>
      </p:sp>
      <p:sp>
        <p:nvSpPr>
          <p:cNvPr id="8" name="Content Placeholder 2">
            <a:extLst>
              <a:ext uri="{FF2B5EF4-FFF2-40B4-BE49-F238E27FC236}">
                <a16:creationId xmlns:a16="http://schemas.microsoft.com/office/drawing/2014/main" id="{D4FDCAAC-A420-20B2-ADDC-703B22424860}"/>
              </a:ext>
            </a:extLst>
          </p:cNvPr>
          <p:cNvSpPr>
            <a:spLocks noGrp="1"/>
          </p:cNvSpPr>
          <p:nvPr>
            <p:ph sz="half" idx="1"/>
          </p:nvPr>
        </p:nvSpPr>
        <p:spPr>
          <a:xfrm>
            <a:off x="838200" y="1825625"/>
            <a:ext cx="5181600" cy="4351338"/>
          </a:xfrm>
          <a:solidFill>
            <a:schemeClr val="bg1"/>
          </a:solidFill>
        </p:spPr>
        <p:txBody>
          <a:bodyPr>
            <a:noAutofit/>
          </a:bodyPr>
          <a:lstStyle/>
          <a:p>
            <a:r>
              <a:rPr lang="en-US" dirty="0"/>
              <a:t>HB1161 HUNGER-FREE CAMPUS GRANT PROGRAM</a:t>
            </a:r>
          </a:p>
          <a:p>
            <a:pPr marL="457200" lvl="1" indent="0">
              <a:buNone/>
            </a:pPr>
            <a:r>
              <a:rPr lang="en-US" dirty="0"/>
              <a:t>Establishes the hunger-free campus grant program (grant program) to provide grants to state educational institutions for purposes of addressing food insecurity among students enrolled in state educational institutions</a:t>
            </a:r>
          </a:p>
        </p:txBody>
      </p:sp>
    </p:spTree>
    <p:extLst>
      <p:ext uri="{BB962C8B-B14F-4D97-AF65-F5344CB8AC3E}">
        <p14:creationId xmlns:p14="http://schemas.microsoft.com/office/powerpoint/2010/main" val="283840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ACDF5-AEE3-DCA2-B22A-CD01BFC38B93}"/>
              </a:ext>
            </a:extLst>
          </p:cNvPr>
          <p:cNvSpPr>
            <a:spLocks noGrp="1"/>
          </p:cNvSpPr>
          <p:nvPr>
            <p:ph type="title"/>
          </p:nvPr>
        </p:nvSpPr>
        <p:spPr>
          <a:xfrm>
            <a:off x="808638" y="386930"/>
            <a:ext cx="9236700" cy="1188950"/>
          </a:xfrm>
        </p:spPr>
        <p:txBody>
          <a:bodyPr anchor="b">
            <a:normAutofit/>
          </a:bodyPr>
          <a:lstStyle/>
          <a:p>
            <a:r>
              <a:rPr lang="en-US" sz="5400" dirty="0"/>
              <a:t>Student Mental Health</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91F46B5-AD8B-152A-FD07-C7E5F4AE7358}"/>
              </a:ext>
            </a:extLst>
          </p:cNvPr>
          <p:cNvSpPr>
            <a:spLocks noGrp="1"/>
          </p:cNvSpPr>
          <p:nvPr>
            <p:ph type="ftr" sz="quarter" idx="11"/>
          </p:nvPr>
        </p:nvSpPr>
        <p:spPr>
          <a:xfrm>
            <a:off x="4038600" y="6492240"/>
            <a:ext cx="4114800" cy="365125"/>
          </a:xfrm>
        </p:spPr>
        <p:txBody>
          <a:bodyPr>
            <a:normAutofit/>
          </a:bodyPr>
          <a:lstStyle/>
          <a:p>
            <a:endParaRPr lang="en-US" dirty="0"/>
          </a:p>
        </p:txBody>
      </p:sp>
      <p:pic>
        <p:nvPicPr>
          <p:cNvPr id="6" name="Picture 5" descr="Logo, icon&#10;&#10;Description automatically generated">
            <a:extLst>
              <a:ext uri="{FF2B5EF4-FFF2-40B4-BE49-F238E27FC236}">
                <a16:creationId xmlns:a16="http://schemas.microsoft.com/office/drawing/2014/main" id="{BF5986B4-D85D-8173-A5B4-2E7B97A95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
        <p:nvSpPr>
          <p:cNvPr id="5" name="Content Placeholder 3">
            <a:extLst>
              <a:ext uri="{FF2B5EF4-FFF2-40B4-BE49-F238E27FC236}">
                <a16:creationId xmlns:a16="http://schemas.microsoft.com/office/drawing/2014/main" id="{2BF80FE8-572D-D12D-6A00-115315ED64C6}"/>
              </a:ext>
            </a:extLst>
          </p:cNvPr>
          <p:cNvSpPr txBox="1">
            <a:spLocks/>
          </p:cNvSpPr>
          <p:nvPr/>
        </p:nvSpPr>
        <p:spPr>
          <a:xfrm>
            <a:off x="6172200" y="1825625"/>
            <a:ext cx="5181600" cy="4351338"/>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SB229 CHARTER SCHOOL REQUIREMENTS</a:t>
            </a:r>
          </a:p>
          <a:p>
            <a:pPr marL="457200" lvl="1" indent="0">
              <a:buNone/>
            </a:pPr>
            <a:r>
              <a:rPr lang="en-US" sz="2000" dirty="0"/>
              <a:t>Provides that provisions regarding the following apply to charter schools: (1) Access to financial data for local schools. (2) Bullying prevention training for employees and volunteers. (3) Child suicide awareness and prevention policy requirements. (4) …</a:t>
            </a:r>
          </a:p>
          <a:p>
            <a:r>
              <a:rPr lang="en-US" sz="2400" dirty="0"/>
              <a:t>SB197 STUDENT HEALTH</a:t>
            </a:r>
          </a:p>
          <a:p>
            <a:pPr marL="457200" lvl="1" indent="0">
              <a:buNone/>
            </a:pPr>
            <a:r>
              <a:rPr lang="en-US" sz="2000" dirty="0"/>
              <a:t>Requires the governing body of a school corporation or chief administrative officer of a nonpublic school system to authorize the absence and excuse of a student due to the student's mental or behavioral health concerns.</a:t>
            </a:r>
          </a:p>
        </p:txBody>
      </p:sp>
      <p:sp>
        <p:nvSpPr>
          <p:cNvPr id="8" name="Content Placeholder 2">
            <a:extLst>
              <a:ext uri="{FF2B5EF4-FFF2-40B4-BE49-F238E27FC236}">
                <a16:creationId xmlns:a16="http://schemas.microsoft.com/office/drawing/2014/main" id="{D4FDCAAC-A420-20B2-ADDC-703B22424860}"/>
              </a:ext>
            </a:extLst>
          </p:cNvPr>
          <p:cNvSpPr>
            <a:spLocks noGrp="1"/>
          </p:cNvSpPr>
          <p:nvPr>
            <p:ph sz="half" idx="1"/>
          </p:nvPr>
        </p:nvSpPr>
        <p:spPr>
          <a:xfrm>
            <a:off x="838200" y="1825625"/>
            <a:ext cx="5181600" cy="4351338"/>
          </a:xfrm>
          <a:solidFill>
            <a:schemeClr val="bg1"/>
          </a:solidFill>
        </p:spPr>
        <p:txBody>
          <a:bodyPr>
            <a:noAutofit/>
          </a:bodyPr>
          <a:lstStyle/>
          <a:p>
            <a:r>
              <a:rPr lang="en-US" sz="2400" dirty="0"/>
              <a:t>HB1094 COMPREHENSIVE STUDENT SUPPORT PROGRAM</a:t>
            </a:r>
          </a:p>
          <a:p>
            <a:pPr marL="457200" lvl="1" indent="0">
              <a:buNone/>
            </a:pPr>
            <a:r>
              <a:rPr lang="en-US" sz="2000" dirty="0"/>
              <a:t>Establishes the comprehensive student support program for the purposes of: (1) funding the formation and staffing of school based and district level comprehensive student support teams; (2) improving staffing ratios for student support personnel; (3) supporting the creation, expansion, and work of multidisciplinary school teams to address the school environment, school safety, school improvement, and crisis intervention and emergency preparedness; and (4) professional development for student…</a:t>
            </a:r>
          </a:p>
        </p:txBody>
      </p:sp>
    </p:spTree>
    <p:extLst>
      <p:ext uri="{BB962C8B-B14F-4D97-AF65-F5344CB8AC3E}">
        <p14:creationId xmlns:p14="http://schemas.microsoft.com/office/powerpoint/2010/main" val="309383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ACDF5-AEE3-DCA2-B22A-CD01BFC38B93}"/>
              </a:ext>
            </a:extLst>
          </p:cNvPr>
          <p:cNvSpPr>
            <a:spLocks noGrp="1"/>
          </p:cNvSpPr>
          <p:nvPr>
            <p:ph type="title"/>
          </p:nvPr>
        </p:nvSpPr>
        <p:spPr>
          <a:xfrm>
            <a:off x="808638" y="386930"/>
            <a:ext cx="9236700" cy="1188950"/>
          </a:xfrm>
        </p:spPr>
        <p:txBody>
          <a:bodyPr anchor="b">
            <a:normAutofit/>
          </a:bodyPr>
          <a:lstStyle/>
          <a:p>
            <a:r>
              <a:rPr lang="en-US" sz="5400" dirty="0"/>
              <a:t>Firearm Access / Safety</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91F46B5-AD8B-152A-FD07-C7E5F4AE7358}"/>
              </a:ext>
            </a:extLst>
          </p:cNvPr>
          <p:cNvSpPr>
            <a:spLocks noGrp="1"/>
          </p:cNvSpPr>
          <p:nvPr>
            <p:ph type="ftr" sz="quarter" idx="11"/>
          </p:nvPr>
        </p:nvSpPr>
        <p:spPr>
          <a:xfrm>
            <a:off x="4038600" y="6492240"/>
            <a:ext cx="4114800" cy="365125"/>
          </a:xfrm>
        </p:spPr>
        <p:txBody>
          <a:bodyPr>
            <a:normAutofit/>
          </a:bodyPr>
          <a:lstStyle/>
          <a:p>
            <a:endParaRPr lang="en-US" dirty="0"/>
          </a:p>
        </p:txBody>
      </p:sp>
      <p:pic>
        <p:nvPicPr>
          <p:cNvPr id="6" name="Picture 5" descr="Logo, icon&#10;&#10;Description automatically generated">
            <a:extLst>
              <a:ext uri="{FF2B5EF4-FFF2-40B4-BE49-F238E27FC236}">
                <a16:creationId xmlns:a16="http://schemas.microsoft.com/office/drawing/2014/main" id="{BF5986B4-D85D-8173-A5B4-2E7B97A95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
        <p:nvSpPr>
          <p:cNvPr id="5" name="Content Placeholder 3">
            <a:extLst>
              <a:ext uri="{FF2B5EF4-FFF2-40B4-BE49-F238E27FC236}">
                <a16:creationId xmlns:a16="http://schemas.microsoft.com/office/drawing/2014/main" id="{2BF80FE8-572D-D12D-6A00-115315ED64C6}"/>
              </a:ext>
            </a:extLst>
          </p:cNvPr>
          <p:cNvSpPr txBox="1">
            <a:spLocks/>
          </p:cNvSpPr>
          <p:nvPr/>
        </p:nvSpPr>
        <p:spPr>
          <a:xfrm>
            <a:off x="6172200" y="1825625"/>
            <a:ext cx="5181600" cy="4351338"/>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HB1227 SCHOOL DISTRIBUTION OF FIREARM SAFETY INFORMATION</a:t>
            </a:r>
          </a:p>
          <a:p>
            <a:pPr marL="457200" lvl="1" indent="0">
              <a:buNone/>
            </a:pPr>
            <a:r>
              <a:rPr lang="en-US" sz="2000" dirty="0"/>
              <a:t>Requires the department of education, in collaboration with the state police department, to identify a set of best practices and develop a set of educational materials concerning the safe possession and storage of a firearm in a home with a child. </a:t>
            </a:r>
          </a:p>
          <a:p>
            <a:endParaRPr lang="en-US" sz="2000" dirty="0"/>
          </a:p>
        </p:txBody>
      </p:sp>
      <p:sp>
        <p:nvSpPr>
          <p:cNvPr id="8" name="Content Placeholder 2">
            <a:extLst>
              <a:ext uri="{FF2B5EF4-FFF2-40B4-BE49-F238E27FC236}">
                <a16:creationId xmlns:a16="http://schemas.microsoft.com/office/drawing/2014/main" id="{D4FDCAAC-A420-20B2-ADDC-703B22424860}"/>
              </a:ext>
            </a:extLst>
          </p:cNvPr>
          <p:cNvSpPr>
            <a:spLocks noGrp="1"/>
          </p:cNvSpPr>
          <p:nvPr>
            <p:ph sz="half" idx="1"/>
          </p:nvPr>
        </p:nvSpPr>
        <p:spPr>
          <a:xfrm>
            <a:off x="838200" y="1825625"/>
            <a:ext cx="5181600" cy="4351338"/>
          </a:xfrm>
          <a:solidFill>
            <a:schemeClr val="bg1"/>
          </a:solidFill>
        </p:spPr>
        <p:txBody>
          <a:bodyPr>
            <a:noAutofit/>
          </a:bodyPr>
          <a:lstStyle/>
          <a:p>
            <a:r>
              <a:rPr lang="en-US" sz="2400" dirty="0"/>
              <a:t>SB360 FIREARMS MATTERS</a:t>
            </a:r>
          </a:p>
          <a:p>
            <a:pPr marL="457200" lvl="1" indent="0">
              <a:buNone/>
            </a:pPr>
            <a:r>
              <a:rPr lang="en-US" sz="2000" dirty="0"/>
              <a:t>Repeals the offense of unlawful carrying of a handgun. </a:t>
            </a:r>
          </a:p>
          <a:p>
            <a:r>
              <a:rPr lang="en-US" sz="2400" dirty="0"/>
              <a:t>SB144 MINIMUM AGE TO CARRY A HANDGUN</a:t>
            </a:r>
          </a:p>
          <a:p>
            <a:pPr marL="457200" lvl="1" indent="0">
              <a:buNone/>
            </a:pPr>
            <a:r>
              <a:rPr lang="en-US" sz="2000" dirty="0"/>
              <a:t>Changes the minimum age required to carry a handgun to 21 years of age.</a:t>
            </a:r>
          </a:p>
          <a:p>
            <a:r>
              <a:rPr lang="en-US" sz="2400" dirty="0"/>
              <a:t>SB358 FIREARM SAFETY</a:t>
            </a:r>
          </a:p>
          <a:p>
            <a:pPr marL="457200" lvl="1" indent="0">
              <a:buNone/>
            </a:pPr>
            <a:r>
              <a:rPr lang="en-US" sz="2000" dirty="0"/>
              <a:t>Establishes the firearm safety and suicide prevention fund for the purpose of providing funds to a school or not-for-profit organization to provide training concerning: (1) firearm safety in the home…</a:t>
            </a:r>
            <a:endParaRPr lang="en-US" dirty="0"/>
          </a:p>
        </p:txBody>
      </p:sp>
    </p:spTree>
    <p:extLst>
      <p:ext uri="{BB962C8B-B14F-4D97-AF65-F5344CB8AC3E}">
        <p14:creationId xmlns:p14="http://schemas.microsoft.com/office/powerpoint/2010/main" val="59165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ACDF5-AEE3-DCA2-B22A-CD01BFC38B93}"/>
              </a:ext>
            </a:extLst>
          </p:cNvPr>
          <p:cNvSpPr>
            <a:spLocks noGrp="1"/>
          </p:cNvSpPr>
          <p:nvPr>
            <p:ph type="title"/>
          </p:nvPr>
        </p:nvSpPr>
        <p:spPr>
          <a:xfrm>
            <a:off x="808638" y="386930"/>
            <a:ext cx="9236700" cy="1188950"/>
          </a:xfrm>
        </p:spPr>
        <p:txBody>
          <a:bodyPr anchor="b">
            <a:normAutofit/>
          </a:bodyPr>
          <a:lstStyle/>
          <a:p>
            <a:r>
              <a:rPr lang="en-US" sz="5400" dirty="0"/>
              <a:t>Other Bills We’re Following</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91F46B5-AD8B-152A-FD07-C7E5F4AE7358}"/>
              </a:ext>
            </a:extLst>
          </p:cNvPr>
          <p:cNvSpPr>
            <a:spLocks noGrp="1"/>
          </p:cNvSpPr>
          <p:nvPr>
            <p:ph type="ftr" sz="quarter" idx="11"/>
          </p:nvPr>
        </p:nvSpPr>
        <p:spPr>
          <a:xfrm>
            <a:off x="4038600" y="6492240"/>
            <a:ext cx="4114800" cy="365125"/>
          </a:xfrm>
        </p:spPr>
        <p:txBody>
          <a:bodyPr>
            <a:normAutofit/>
          </a:bodyPr>
          <a:lstStyle/>
          <a:p>
            <a:endParaRPr lang="en-US" dirty="0"/>
          </a:p>
        </p:txBody>
      </p:sp>
      <p:pic>
        <p:nvPicPr>
          <p:cNvPr id="6" name="Picture 5" descr="Logo, icon&#10;&#10;Description automatically generated">
            <a:extLst>
              <a:ext uri="{FF2B5EF4-FFF2-40B4-BE49-F238E27FC236}">
                <a16:creationId xmlns:a16="http://schemas.microsoft.com/office/drawing/2014/main" id="{BF5986B4-D85D-8173-A5B4-2E7B97A95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
        <p:nvSpPr>
          <p:cNvPr id="5" name="Content Placeholder 3">
            <a:extLst>
              <a:ext uri="{FF2B5EF4-FFF2-40B4-BE49-F238E27FC236}">
                <a16:creationId xmlns:a16="http://schemas.microsoft.com/office/drawing/2014/main" id="{2BF80FE8-572D-D12D-6A00-115315ED64C6}"/>
              </a:ext>
            </a:extLst>
          </p:cNvPr>
          <p:cNvSpPr txBox="1">
            <a:spLocks/>
          </p:cNvSpPr>
          <p:nvPr/>
        </p:nvSpPr>
        <p:spPr>
          <a:xfrm>
            <a:off x="6172200" y="1825625"/>
            <a:ext cx="5181600" cy="4351338"/>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sp>
        <p:nvSpPr>
          <p:cNvPr id="8" name="Content Placeholder 2">
            <a:extLst>
              <a:ext uri="{FF2B5EF4-FFF2-40B4-BE49-F238E27FC236}">
                <a16:creationId xmlns:a16="http://schemas.microsoft.com/office/drawing/2014/main" id="{D4FDCAAC-A420-20B2-ADDC-703B22424860}"/>
              </a:ext>
            </a:extLst>
          </p:cNvPr>
          <p:cNvSpPr>
            <a:spLocks noGrp="1"/>
          </p:cNvSpPr>
          <p:nvPr>
            <p:ph sz="half" idx="1"/>
          </p:nvPr>
        </p:nvSpPr>
        <p:spPr>
          <a:xfrm>
            <a:off x="838200" y="1825625"/>
            <a:ext cx="5181600" cy="4351338"/>
          </a:xfrm>
          <a:solidFill>
            <a:schemeClr val="bg1"/>
          </a:solidFill>
        </p:spPr>
        <p:txBody>
          <a:bodyPr>
            <a:noAutofit/>
          </a:bodyPr>
          <a:lstStyle/>
          <a:p>
            <a:r>
              <a:rPr lang="en-US" sz="2400" dirty="0"/>
              <a:t>SB205 Task force for the reduction of violent crime</a:t>
            </a:r>
          </a:p>
          <a:p>
            <a:pPr marL="457200" lvl="1" indent="0">
              <a:buNone/>
            </a:pPr>
            <a:r>
              <a:rPr lang="en-US" sz="2000" dirty="0"/>
              <a:t>Establishes the task force for the reduction of violent crime (task force). Requires the task force to study potential statutory changes to reduce violent crime and submit a report for distribution to the general assembly.</a:t>
            </a:r>
          </a:p>
          <a:p>
            <a:endParaRPr lang="en-US" sz="2400" dirty="0"/>
          </a:p>
        </p:txBody>
      </p:sp>
    </p:spTree>
    <p:extLst>
      <p:ext uri="{BB962C8B-B14F-4D97-AF65-F5344CB8AC3E}">
        <p14:creationId xmlns:p14="http://schemas.microsoft.com/office/powerpoint/2010/main" val="2775908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8745B84-6658-60ED-2569-BD44671D366E}"/>
              </a:ext>
            </a:extLst>
          </p:cNvPr>
          <p:cNvSpPr>
            <a:spLocks noGrp="1"/>
          </p:cNvSpPr>
          <p:nvPr>
            <p:ph type="title"/>
          </p:nvPr>
        </p:nvSpPr>
        <p:spPr>
          <a:xfrm>
            <a:off x="808638" y="386930"/>
            <a:ext cx="9236700" cy="1188950"/>
          </a:xfrm>
        </p:spPr>
        <p:txBody>
          <a:bodyPr anchor="b">
            <a:normAutofit/>
          </a:bodyPr>
          <a:lstStyle/>
          <a:p>
            <a:r>
              <a:rPr lang="en-US" sz="5400" dirty="0"/>
              <a:t>Other Bills We’re Following</a:t>
            </a:r>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4B6CE3-381F-25C0-A66B-195F1F1491AE}"/>
              </a:ext>
            </a:extLst>
          </p:cNvPr>
          <p:cNvSpPr>
            <a:spLocks noGrp="1"/>
          </p:cNvSpPr>
          <p:nvPr>
            <p:ph idx="1"/>
          </p:nvPr>
        </p:nvSpPr>
        <p:spPr>
          <a:xfrm>
            <a:off x="793660" y="1828800"/>
            <a:ext cx="10143668" cy="4352544"/>
          </a:xfrm>
          <a:solidFill>
            <a:schemeClr val="bg1"/>
          </a:solidFill>
        </p:spPr>
        <p:txBody>
          <a:bodyPr anchor="ctr">
            <a:noAutofit/>
          </a:bodyPr>
          <a:lstStyle/>
          <a:p>
            <a:r>
              <a:rPr lang="en-US" sz="2400" dirty="0"/>
              <a:t>HB1177 HANDGUN TRAINING FOR TEACHERS</a:t>
            </a:r>
          </a:p>
          <a:p>
            <a:pPr marL="457200" lvl="1" indent="0">
              <a:buNone/>
            </a:pPr>
            <a:r>
              <a:rPr lang="en-US" sz="2000" dirty="0"/>
              <a:t>Creates a specialized firearms safety, education, and training curriculum (curriculum) for teachers, school staff, and school employees. Specifies curriculum requirements. Authorizes funds from the: (1) Indiana safe schools fund; (2) Indiana secured schools fund; and (3) school corporation and charter school safety advance program; to be used for the purpose of providing specialized firearms instruction to certain teachers, school staff, and school employees, and for providing counseling services to students, teachers, school staff, and school employees in the event of a school shooting. Requires a charter school, nonpublic…</a:t>
            </a:r>
          </a:p>
          <a:p>
            <a:r>
              <a:rPr lang="en-US" sz="2400" dirty="0"/>
              <a:t>HB1180 EDUCATION MATTERS</a:t>
            </a:r>
          </a:p>
          <a:p>
            <a:pPr marL="457200" lvl="1" indent="0">
              <a:buNone/>
            </a:pPr>
            <a:r>
              <a:rPr lang="en-US" sz="2000" dirty="0"/>
              <a:t>Requires reporting concerning students injuring teachers and training for teachers in de-escalation, prevention, and intervention strategies. Requires information concerning the following to be presented to a school corporation's governing body: (1) Responsibilities and nature of employment of the superintendent. (2) Commencement of an internal investigation. (3) Legal expenditure of more than $1,000 in an adjudicative action. Provides that the superintendent must certify under penalties of perjury that the legal expenditure…</a:t>
            </a:r>
          </a:p>
        </p:txBody>
      </p:sp>
      <p:sp>
        <p:nvSpPr>
          <p:cNvPr id="5" name="Footer Placeholder 4">
            <a:extLst>
              <a:ext uri="{FF2B5EF4-FFF2-40B4-BE49-F238E27FC236}">
                <a16:creationId xmlns:a16="http://schemas.microsoft.com/office/drawing/2014/main" id="{3987927B-3368-E781-4C7B-927682C60F9D}"/>
              </a:ext>
            </a:extLst>
          </p:cNvPr>
          <p:cNvSpPr>
            <a:spLocks noGrp="1"/>
          </p:cNvSpPr>
          <p:nvPr>
            <p:ph type="ftr" sz="quarter" idx="11"/>
          </p:nvPr>
        </p:nvSpPr>
        <p:spPr>
          <a:xfrm>
            <a:off x="4038600" y="6492240"/>
            <a:ext cx="4114800" cy="365125"/>
          </a:xfrm>
        </p:spPr>
        <p:txBody>
          <a:bodyPr>
            <a:normAutofit/>
          </a:bodyPr>
          <a:lstStyle/>
          <a:p>
            <a:endParaRPr lang="en-US"/>
          </a:p>
        </p:txBody>
      </p:sp>
      <p:pic>
        <p:nvPicPr>
          <p:cNvPr id="7" name="Picture 6" descr="Logo, icon&#10;&#10;Description automatically generated">
            <a:extLst>
              <a:ext uri="{FF2B5EF4-FFF2-40B4-BE49-F238E27FC236}">
                <a16:creationId xmlns:a16="http://schemas.microsoft.com/office/drawing/2014/main" id="{0B437B06-F322-72F8-8006-1FF357E0B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Tree>
    <p:extLst>
      <p:ext uri="{BB962C8B-B14F-4D97-AF65-F5344CB8AC3E}">
        <p14:creationId xmlns:p14="http://schemas.microsoft.com/office/powerpoint/2010/main" val="495705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8745B84-6658-60ED-2569-BD44671D366E}"/>
              </a:ext>
            </a:extLst>
          </p:cNvPr>
          <p:cNvSpPr>
            <a:spLocks noGrp="1"/>
          </p:cNvSpPr>
          <p:nvPr>
            <p:ph type="title"/>
          </p:nvPr>
        </p:nvSpPr>
        <p:spPr>
          <a:xfrm>
            <a:off x="808638" y="386930"/>
            <a:ext cx="9236700" cy="914400"/>
          </a:xfrm>
        </p:spPr>
        <p:txBody>
          <a:bodyPr anchor="b">
            <a:normAutofit/>
          </a:bodyPr>
          <a:lstStyle/>
          <a:p>
            <a:r>
              <a:rPr lang="en-US" sz="5400" dirty="0"/>
              <a:t>Member Announcements (1/5) </a:t>
            </a:r>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4B6CE3-381F-25C0-A66B-195F1F1491AE}"/>
              </a:ext>
            </a:extLst>
          </p:cNvPr>
          <p:cNvSpPr>
            <a:spLocks noGrp="1"/>
          </p:cNvSpPr>
          <p:nvPr>
            <p:ph idx="1"/>
          </p:nvPr>
        </p:nvSpPr>
        <p:spPr>
          <a:xfrm>
            <a:off x="793660" y="1554480"/>
            <a:ext cx="10058400" cy="4480560"/>
          </a:xfrm>
          <a:solidFill>
            <a:schemeClr val="bg1"/>
          </a:solidFill>
        </p:spPr>
        <p:txBody>
          <a:bodyPr anchor="t" anchorCtr="0">
            <a:noAutofit/>
          </a:bodyPr>
          <a:lstStyle/>
          <a:p>
            <a:r>
              <a:rPr lang="en-US" sz="1800" dirty="0" err="1"/>
              <a:t>Lashauna</a:t>
            </a:r>
            <a:r>
              <a:rPr lang="en-US" sz="1800" dirty="0"/>
              <a:t> Triplett, MLT Outreach</a:t>
            </a:r>
          </a:p>
          <a:p>
            <a:pPr lvl="1"/>
            <a:r>
              <a:rPr lang="en-US" sz="1800" dirty="0"/>
              <a:t>Egg distribution</a:t>
            </a:r>
          </a:p>
          <a:p>
            <a:pPr lvl="1"/>
            <a:r>
              <a:rPr lang="en-US" sz="1800" dirty="0"/>
              <a:t>April Bridging The Gap Event – Organizations can adopt a street</a:t>
            </a:r>
          </a:p>
          <a:p>
            <a:r>
              <a:rPr lang="en-US" sz="1800" dirty="0"/>
              <a:t>Nickolas Hogan, Riley Hospital for Children</a:t>
            </a:r>
          </a:p>
          <a:p>
            <a:pPr lvl="1"/>
            <a:r>
              <a:rPr lang="en-US" sz="1800" dirty="0"/>
              <a:t>Safety fairs</a:t>
            </a:r>
          </a:p>
          <a:p>
            <a:pPr lvl="1"/>
            <a:r>
              <a:rPr lang="en-US" sz="1800" dirty="0"/>
              <a:t>Looking at community outreach on violence against children</a:t>
            </a:r>
          </a:p>
          <a:p>
            <a:r>
              <a:rPr lang="en-US" sz="1800" dirty="0"/>
              <a:t>Sheryl Richardson, Indy Parks and Recreation</a:t>
            </a:r>
          </a:p>
          <a:p>
            <a:pPr lvl="1"/>
            <a:r>
              <a:rPr lang="en-US" sz="1800" dirty="0"/>
              <a:t>$80 million from Lilly</a:t>
            </a:r>
          </a:p>
          <a:p>
            <a:pPr lvl="1"/>
            <a:r>
              <a:rPr lang="en-US" sz="1800" dirty="0"/>
              <a:t>Broad Ripple Park ribbon cutting tomorrow; Open House from 9 a.m. to 5 p.m. on Saturday, Jan. 21</a:t>
            </a:r>
          </a:p>
          <a:p>
            <a:pPr lvl="1"/>
            <a:r>
              <a:rPr lang="en-US" sz="1800" dirty="0"/>
              <a:t>Indy Parks Summer Day Camp registration is now open</a:t>
            </a:r>
          </a:p>
          <a:p>
            <a:pPr lvl="1"/>
            <a:r>
              <a:rPr lang="en-US" sz="1800" dirty="0"/>
              <a:t>Indy Parks is now hiring</a:t>
            </a:r>
          </a:p>
          <a:p>
            <a:pPr lvl="1"/>
            <a:r>
              <a:rPr lang="en-US" sz="1800" dirty="0"/>
              <a:t>Free Lifeguard Training </a:t>
            </a:r>
          </a:p>
          <a:p>
            <a:pPr lvl="1"/>
            <a:r>
              <a:rPr lang="en-US" sz="1800" dirty="0"/>
              <a:t>Wes Montgomery park basketball court upgrade and skate surface</a:t>
            </a:r>
          </a:p>
          <a:p>
            <a:r>
              <a:rPr lang="en-US" sz="1800" dirty="0"/>
              <a:t>Jennifer </a:t>
            </a:r>
            <a:r>
              <a:rPr lang="en-US" sz="1800" dirty="0" err="1"/>
              <a:t>Zuker</a:t>
            </a:r>
            <a:r>
              <a:rPr lang="en-US" sz="1800" dirty="0"/>
              <a:t>, Marion County Public Health Department (MCPHD)</a:t>
            </a:r>
          </a:p>
          <a:p>
            <a:pPr lvl="1"/>
            <a:r>
              <a:rPr lang="en-US" sz="1800" dirty="0"/>
              <a:t>Public Health Day at the Statehouse – Thursday, January 26, 2023, 11am to 1pm</a:t>
            </a:r>
          </a:p>
        </p:txBody>
      </p:sp>
      <p:sp>
        <p:nvSpPr>
          <p:cNvPr id="5" name="Footer Placeholder 4">
            <a:extLst>
              <a:ext uri="{FF2B5EF4-FFF2-40B4-BE49-F238E27FC236}">
                <a16:creationId xmlns:a16="http://schemas.microsoft.com/office/drawing/2014/main" id="{3987927B-3368-E781-4C7B-927682C60F9D}"/>
              </a:ext>
            </a:extLst>
          </p:cNvPr>
          <p:cNvSpPr>
            <a:spLocks noGrp="1"/>
          </p:cNvSpPr>
          <p:nvPr>
            <p:ph type="ftr" sz="quarter" idx="11"/>
          </p:nvPr>
        </p:nvSpPr>
        <p:spPr>
          <a:xfrm>
            <a:off x="4038600" y="6492240"/>
            <a:ext cx="4114800" cy="365125"/>
          </a:xfrm>
        </p:spPr>
        <p:txBody>
          <a:bodyPr>
            <a:normAutofit/>
          </a:bodyPr>
          <a:lstStyle/>
          <a:p>
            <a:endParaRPr lang="en-US"/>
          </a:p>
        </p:txBody>
      </p:sp>
      <p:pic>
        <p:nvPicPr>
          <p:cNvPr id="7" name="Picture 6" descr="Logo, icon&#10;&#10;Description automatically generated">
            <a:extLst>
              <a:ext uri="{FF2B5EF4-FFF2-40B4-BE49-F238E27FC236}">
                <a16:creationId xmlns:a16="http://schemas.microsoft.com/office/drawing/2014/main" id="{0B437B06-F322-72F8-8006-1FF357E0B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Tree>
    <p:extLst>
      <p:ext uri="{BB962C8B-B14F-4D97-AF65-F5344CB8AC3E}">
        <p14:creationId xmlns:p14="http://schemas.microsoft.com/office/powerpoint/2010/main" val="4114312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8745B84-6658-60ED-2569-BD44671D366E}"/>
              </a:ext>
            </a:extLst>
          </p:cNvPr>
          <p:cNvSpPr>
            <a:spLocks noGrp="1"/>
          </p:cNvSpPr>
          <p:nvPr>
            <p:ph type="title"/>
          </p:nvPr>
        </p:nvSpPr>
        <p:spPr>
          <a:xfrm>
            <a:off x="808638" y="386930"/>
            <a:ext cx="9236700" cy="914400"/>
          </a:xfrm>
        </p:spPr>
        <p:txBody>
          <a:bodyPr anchor="b">
            <a:normAutofit/>
          </a:bodyPr>
          <a:lstStyle/>
          <a:p>
            <a:r>
              <a:rPr lang="en-US" sz="5400" dirty="0"/>
              <a:t>Member Announcements (2/5) </a:t>
            </a:r>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4B6CE3-381F-25C0-A66B-195F1F1491AE}"/>
              </a:ext>
            </a:extLst>
          </p:cNvPr>
          <p:cNvSpPr>
            <a:spLocks noGrp="1"/>
          </p:cNvSpPr>
          <p:nvPr>
            <p:ph idx="1"/>
          </p:nvPr>
        </p:nvSpPr>
        <p:spPr>
          <a:xfrm>
            <a:off x="793660" y="1554480"/>
            <a:ext cx="9144000" cy="4480560"/>
          </a:xfrm>
          <a:solidFill>
            <a:schemeClr val="bg1"/>
          </a:solidFill>
        </p:spPr>
        <p:txBody>
          <a:bodyPr anchor="t" anchorCtr="0">
            <a:noAutofit/>
          </a:bodyPr>
          <a:lstStyle/>
          <a:p>
            <a:r>
              <a:rPr lang="en-US" sz="1800" dirty="0"/>
              <a:t>Anthony Beverly, Stop the Violence Indianapolis</a:t>
            </a:r>
          </a:p>
          <a:p>
            <a:pPr lvl="1"/>
            <a:r>
              <a:rPr lang="en-US" sz="1800" dirty="0"/>
              <a:t>#teamupforpeace, in partnership with Hoosiers For Good, changing the narrative around gun violence-free schools</a:t>
            </a:r>
          </a:p>
          <a:p>
            <a:pPr lvl="1"/>
            <a:r>
              <a:rPr lang="en-US" sz="1800" dirty="0"/>
              <a:t>High School teams wearing Stop the Violence shirts</a:t>
            </a:r>
          </a:p>
          <a:p>
            <a:pPr lvl="1"/>
            <a:r>
              <a:rPr lang="en-US" sz="1800" dirty="0"/>
              <a:t>Engaging communities, churches is next phase</a:t>
            </a:r>
          </a:p>
          <a:p>
            <a:pPr marL="228600" lvl="1">
              <a:spcBef>
                <a:spcPts val="1000"/>
              </a:spcBef>
            </a:pPr>
            <a:r>
              <a:rPr lang="en-US" sz="1800" dirty="0"/>
              <a:t>Della Brown, Office of Public Health and Safety (OPHS)</a:t>
            </a:r>
          </a:p>
          <a:p>
            <a:pPr lvl="1"/>
            <a:r>
              <a:rPr lang="en-US" sz="1800" dirty="0"/>
              <a:t>Meet the Peacemakers Tour in the works</a:t>
            </a:r>
          </a:p>
          <a:p>
            <a:pPr lvl="2"/>
            <a:r>
              <a:rPr lang="en-US" sz="1800" dirty="0"/>
              <a:t>Share their strategy, get feedback</a:t>
            </a:r>
          </a:p>
          <a:p>
            <a:pPr lvl="2"/>
            <a:r>
              <a:rPr lang="en-US" sz="1800" dirty="0"/>
              <a:t>Looking for hosts (churches)</a:t>
            </a:r>
          </a:p>
          <a:p>
            <a:pPr lvl="2"/>
            <a:r>
              <a:rPr lang="en-US" sz="1800" dirty="0"/>
              <a:t>Starting in March</a:t>
            </a:r>
          </a:p>
          <a:p>
            <a:pPr lvl="1"/>
            <a:r>
              <a:rPr lang="en-US" sz="1800" dirty="0"/>
              <a:t>Currently 19 outreach workers, 22 life coaches, 7 violence interrupters / hiring</a:t>
            </a:r>
          </a:p>
          <a:p>
            <a:r>
              <a:rPr lang="en-US" sz="1800" dirty="0"/>
              <a:t>Immanuel Ivey &amp; </a:t>
            </a:r>
            <a:r>
              <a:rPr lang="en-US" sz="1800" dirty="0" err="1"/>
              <a:t>Kernest</a:t>
            </a:r>
            <a:r>
              <a:rPr lang="en-US" sz="1800" dirty="0"/>
              <a:t> Russell, Edna Martin Christian Center</a:t>
            </a:r>
          </a:p>
          <a:p>
            <a:pPr lvl="1"/>
            <a:r>
              <a:rPr lang="en-US" sz="1800" dirty="0"/>
              <a:t>Providing mentorship in detention centers</a:t>
            </a:r>
          </a:p>
          <a:p>
            <a:pPr lvl="1"/>
            <a:r>
              <a:rPr lang="en-US" sz="1800" dirty="0"/>
              <a:t>Youth employment readiness program: February 6</a:t>
            </a:r>
          </a:p>
        </p:txBody>
      </p:sp>
      <p:sp>
        <p:nvSpPr>
          <p:cNvPr id="5" name="Footer Placeholder 4">
            <a:extLst>
              <a:ext uri="{FF2B5EF4-FFF2-40B4-BE49-F238E27FC236}">
                <a16:creationId xmlns:a16="http://schemas.microsoft.com/office/drawing/2014/main" id="{3987927B-3368-E781-4C7B-927682C60F9D}"/>
              </a:ext>
            </a:extLst>
          </p:cNvPr>
          <p:cNvSpPr>
            <a:spLocks noGrp="1"/>
          </p:cNvSpPr>
          <p:nvPr>
            <p:ph type="ftr" sz="quarter" idx="11"/>
          </p:nvPr>
        </p:nvSpPr>
        <p:spPr>
          <a:xfrm>
            <a:off x="4038600" y="6492240"/>
            <a:ext cx="4114800" cy="365125"/>
          </a:xfrm>
        </p:spPr>
        <p:txBody>
          <a:bodyPr>
            <a:normAutofit/>
          </a:bodyPr>
          <a:lstStyle/>
          <a:p>
            <a:endParaRPr lang="en-US"/>
          </a:p>
        </p:txBody>
      </p:sp>
      <p:pic>
        <p:nvPicPr>
          <p:cNvPr id="7" name="Picture 6" descr="Logo, icon&#10;&#10;Description automatically generated">
            <a:extLst>
              <a:ext uri="{FF2B5EF4-FFF2-40B4-BE49-F238E27FC236}">
                <a16:creationId xmlns:a16="http://schemas.microsoft.com/office/drawing/2014/main" id="{0B437B06-F322-72F8-8006-1FF357E0B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Tree>
    <p:extLst>
      <p:ext uri="{BB962C8B-B14F-4D97-AF65-F5344CB8AC3E}">
        <p14:creationId xmlns:p14="http://schemas.microsoft.com/office/powerpoint/2010/main" val="4188747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8745B84-6658-60ED-2569-BD44671D366E}"/>
              </a:ext>
            </a:extLst>
          </p:cNvPr>
          <p:cNvSpPr>
            <a:spLocks noGrp="1"/>
          </p:cNvSpPr>
          <p:nvPr>
            <p:ph type="title"/>
          </p:nvPr>
        </p:nvSpPr>
        <p:spPr>
          <a:xfrm>
            <a:off x="808638" y="386930"/>
            <a:ext cx="9236700" cy="914400"/>
          </a:xfrm>
        </p:spPr>
        <p:txBody>
          <a:bodyPr anchor="b">
            <a:normAutofit/>
          </a:bodyPr>
          <a:lstStyle/>
          <a:p>
            <a:r>
              <a:rPr lang="en-US" sz="5400" dirty="0"/>
              <a:t>Member Announcements (3/5) </a:t>
            </a:r>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4B6CE3-381F-25C0-A66B-195F1F1491AE}"/>
              </a:ext>
            </a:extLst>
          </p:cNvPr>
          <p:cNvSpPr>
            <a:spLocks noGrp="1"/>
          </p:cNvSpPr>
          <p:nvPr>
            <p:ph idx="1"/>
          </p:nvPr>
        </p:nvSpPr>
        <p:spPr>
          <a:xfrm>
            <a:off x="793660" y="1554480"/>
            <a:ext cx="10058400" cy="4480560"/>
          </a:xfrm>
          <a:solidFill>
            <a:schemeClr val="bg1"/>
          </a:solidFill>
        </p:spPr>
        <p:txBody>
          <a:bodyPr anchor="t" anchorCtr="0">
            <a:noAutofit/>
          </a:bodyPr>
          <a:lstStyle/>
          <a:p>
            <a:r>
              <a:rPr lang="en-US" sz="1800" dirty="0"/>
              <a:t>Drew </a:t>
            </a:r>
            <a:r>
              <a:rPr lang="en-US" sz="1800" dirty="0" err="1"/>
              <a:t>Neddo</a:t>
            </a:r>
            <a:r>
              <a:rPr lang="en-US" sz="1800" dirty="0"/>
              <a:t>, Big Brothers Big Sisters of Central Indiana (BBBS)</a:t>
            </a:r>
          </a:p>
          <a:p>
            <a:pPr lvl="1"/>
            <a:r>
              <a:rPr lang="en-US" sz="1800" dirty="0"/>
              <a:t>January is National Mentoring Month</a:t>
            </a:r>
          </a:p>
          <a:p>
            <a:pPr lvl="1"/>
            <a:r>
              <a:rPr lang="en-US" sz="1800" dirty="0"/>
              <a:t>Looking for mentors</a:t>
            </a:r>
          </a:p>
          <a:p>
            <a:pPr lvl="1"/>
            <a:r>
              <a:rPr lang="en-US" sz="1800" dirty="0"/>
              <a:t>Coffee, Collab, &amp; Convo: Fri, January 20, 2023, 9:00 AM – 10:30 AM EST at 1433 N Meridian</a:t>
            </a:r>
          </a:p>
          <a:p>
            <a:r>
              <a:rPr lang="en-US" sz="1800" dirty="0"/>
              <a:t>Jake Brosius, Marion County Prosecutor's Office (MCPO)</a:t>
            </a:r>
          </a:p>
          <a:p>
            <a:pPr lvl="1"/>
            <a:r>
              <a:rPr lang="en-US" sz="1800" dirty="0"/>
              <a:t>Prosecutor Mears re-elected</a:t>
            </a:r>
          </a:p>
          <a:p>
            <a:pPr lvl="1"/>
            <a:r>
              <a:rPr lang="en-US" sz="1800" dirty="0"/>
              <a:t>Second Chance Workshops ongoing – reach out if someone needs driver's license reinstatement</a:t>
            </a:r>
          </a:p>
          <a:p>
            <a:pPr lvl="2"/>
            <a:r>
              <a:rPr lang="en-US" sz="1800" dirty="0"/>
              <a:t>In-person date not selected yet</a:t>
            </a:r>
          </a:p>
          <a:p>
            <a:pPr lvl="1"/>
            <a:r>
              <a:rPr lang="en-US" sz="1800" dirty="0"/>
              <a:t>Working with Neighborhood Christian Legal Clinic to help with expungements</a:t>
            </a:r>
          </a:p>
          <a:p>
            <a:pPr lvl="1"/>
            <a:r>
              <a:rPr lang="en-US" sz="1800" dirty="0"/>
              <a:t>Youth Violence Prevention Fellowship is a paid opportunity this summer for high school students</a:t>
            </a:r>
          </a:p>
          <a:p>
            <a:r>
              <a:rPr lang="en-US" sz="1800" dirty="0"/>
              <a:t>Mickey </a:t>
            </a:r>
            <a:r>
              <a:rPr lang="en-US" sz="1800" dirty="0" err="1"/>
              <a:t>Carrothers</a:t>
            </a:r>
            <a:r>
              <a:rPr lang="en-US" sz="1800" dirty="0"/>
              <a:t>, Mission Makai</a:t>
            </a:r>
          </a:p>
          <a:p>
            <a:pPr lvl="1"/>
            <a:r>
              <a:rPr lang="en-US" sz="1800" dirty="0"/>
              <a:t>Environmental Art Advocacy Contest / Cash prize</a:t>
            </a:r>
          </a:p>
          <a:p>
            <a:pPr lvl="1"/>
            <a:r>
              <a:rPr lang="en-US" sz="1800" dirty="0"/>
              <a:t>Trying to get into galleries</a:t>
            </a:r>
          </a:p>
        </p:txBody>
      </p:sp>
      <p:sp>
        <p:nvSpPr>
          <p:cNvPr id="5" name="Footer Placeholder 4">
            <a:extLst>
              <a:ext uri="{FF2B5EF4-FFF2-40B4-BE49-F238E27FC236}">
                <a16:creationId xmlns:a16="http://schemas.microsoft.com/office/drawing/2014/main" id="{3987927B-3368-E781-4C7B-927682C60F9D}"/>
              </a:ext>
            </a:extLst>
          </p:cNvPr>
          <p:cNvSpPr>
            <a:spLocks noGrp="1"/>
          </p:cNvSpPr>
          <p:nvPr>
            <p:ph type="ftr" sz="quarter" idx="11"/>
          </p:nvPr>
        </p:nvSpPr>
        <p:spPr>
          <a:xfrm>
            <a:off x="4038600" y="6492240"/>
            <a:ext cx="4114800" cy="365125"/>
          </a:xfrm>
        </p:spPr>
        <p:txBody>
          <a:bodyPr>
            <a:normAutofit/>
          </a:bodyPr>
          <a:lstStyle/>
          <a:p>
            <a:endParaRPr lang="en-US"/>
          </a:p>
        </p:txBody>
      </p:sp>
      <p:pic>
        <p:nvPicPr>
          <p:cNvPr id="7" name="Picture 6" descr="Logo, icon&#10;&#10;Description automatically generated">
            <a:extLst>
              <a:ext uri="{FF2B5EF4-FFF2-40B4-BE49-F238E27FC236}">
                <a16:creationId xmlns:a16="http://schemas.microsoft.com/office/drawing/2014/main" id="{0B437B06-F322-72F8-8006-1FF357E0B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Tree>
    <p:extLst>
      <p:ext uri="{BB962C8B-B14F-4D97-AF65-F5344CB8AC3E}">
        <p14:creationId xmlns:p14="http://schemas.microsoft.com/office/powerpoint/2010/main" val="8106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ACDF5-AEE3-DCA2-B22A-CD01BFC38B93}"/>
              </a:ext>
            </a:extLst>
          </p:cNvPr>
          <p:cNvSpPr>
            <a:spLocks noGrp="1"/>
          </p:cNvSpPr>
          <p:nvPr>
            <p:ph type="title"/>
          </p:nvPr>
        </p:nvSpPr>
        <p:spPr>
          <a:xfrm>
            <a:off x="808638" y="386930"/>
            <a:ext cx="9236700" cy="1188950"/>
          </a:xfrm>
        </p:spPr>
        <p:txBody>
          <a:bodyPr anchor="b">
            <a:normAutofit fontScale="90000"/>
          </a:bodyPr>
          <a:lstStyle/>
          <a:p>
            <a:r>
              <a:rPr lang="en-US" sz="5400" dirty="0"/>
              <a:t>Mission Statement | Strategic Focus</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91F46B5-AD8B-152A-FD07-C7E5F4AE7358}"/>
              </a:ext>
            </a:extLst>
          </p:cNvPr>
          <p:cNvSpPr>
            <a:spLocks noGrp="1"/>
          </p:cNvSpPr>
          <p:nvPr>
            <p:ph type="ftr" sz="quarter" idx="11"/>
          </p:nvPr>
        </p:nvSpPr>
        <p:spPr>
          <a:xfrm>
            <a:off x="4038600" y="6492240"/>
            <a:ext cx="4114800" cy="365125"/>
          </a:xfrm>
        </p:spPr>
        <p:txBody>
          <a:bodyPr>
            <a:normAutofit/>
          </a:bodyPr>
          <a:lstStyle/>
          <a:p>
            <a:endParaRPr lang="en-US" dirty="0"/>
          </a:p>
        </p:txBody>
      </p:sp>
      <p:pic>
        <p:nvPicPr>
          <p:cNvPr id="6" name="Picture 5" descr="Logo, icon&#10;&#10;Description automatically generated">
            <a:extLst>
              <a:ext uri="{FF2B5EF4-FFF2-40B4-BE49-F238E27FC236}">
                <a16:creationId xmlns:a16="http://schemas.microsoft.com/office/drawing/2014/main" id="{BF5986B4-D85D-8173-A5B4-2E7B97A95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
        <p:nvSpPr>
          <p:cNvPr id="5" name="Content Placeholder 3">
            <a:extLst>
              <a:ext uri="{FF2B5EF4-FFF2-40B4-BE49-F238E27FC236}">
                <a16:creationId xmlns:a16="http://schemas.microsoft.com/office/drawing/2014/main" id="{2BF80FE8-572D-D12D-6A00-115315ED64C6}"/>
              </a:ext>
            </a:extLst>
          </p:cNvPr>
          <p:cNvSpPr txBox="1">
            <a:spLocks/>
          </p:cNvSpPr>
          <p:nvPr/>
        </p:nvSpPr>
        <p:spPr>
          <a:xfrm>
            <a:off x="6172200" y="1825625"/>
            <a:ext cx="5181600" cy="4351338"/>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dirty="0"/>
              <a:t>The MCYVPC activates community partners to prevent youth violence in Indianapolis through 2 strategic initiatives: (1) Advocate for system-level change, and (2) Champion direct support for youth and families. </a:t>
            </a:r>
          </a:p>
        </p:txBody>
      </p:sp>
      <p:sp>
        <p:nvSpPr>
          <p:cNvPr id="8" name="Content Placeholder 2">
            <a:extLst>
              <a:ext uri="{FF2B5EF4-FFF2-40B4-BE49-F238E27FC236}">
                <a16:creationId xmlns:a16="http://schemas.microsoft.com/office/drawing/2014/main" id="{D4FDCAAC-A420-20B2-ADDC-703B22424860}"/>
              </a:ext>
            </a:extLst>
          </p:cNvPr>
          <p:cNvSpPr>
            <a:spLocks noGrp="1"/>
          </p:cNvSpPr>
          <p:nvPr>
            <p:ph sz="half" idx="1"/>
          </p:nvPr>
        </p:nvSpPr>
        <p:spPr>
          <a:xfrm>
            <a:off x="838200" y="1825625"/>
            <a:ext cx="5181600" cy="4351338"/>
          </a:xfrm>
          <a:noFill/>
        </p:spPr>
        <p:txBody>
          <a:bodyPr>
            <a:noAutofit/>
          </a:bodyPr>
          <a:lstStyle/>
          <a:p>
            <a:pPr marL="0" indent="0">
              <a:buNone/>
            </a:pPr>
            <a:endParaRPr lang="en-US" dirty="0"/>
          </a:p>
          <a:p>
            <a:pPr marL="0" indent="0">
              <a:buNone/>
            </a:pPr>
            <a:r>
              <a:rPr lang="en-US" dirty="0"/>
              <a:t>The MCYVPC convenes community stakeholders, conducts research, provides leadership, and empowers people to create opportunities that build more peaceful homes, schools, neighborhoods, and workplaces.</a:t>
            </a:r>
          </a:p>
        </p:txBody>
      </p:sp>
    </p:spTree>
    <p:extLst>
      <p:ext uri="{BB962C8B-B14F-4D97-AF65-F5344CB8AC3E}">
        <p14:creationId xmlns:p14="http://schemas.microsoft.com/office/powerpoint/2010/main" val="3532036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8745B84-6658-60ED-2569-BD44671D366E}"/>
              </a:ext>
            </a:extLst>
          </p:cNvPr>
          <p:cNvSpPr>
            <a:spLocks noGrp="1"/>
          </p:cNvSpPr>
          <p:nvPr>
            <p:ph type="title"/>
          </p:nvPr>
        </p:nvSpPr>
        <p:spPr>
          <a:xfrm>
            <a:off x="808638" y="386930"/>
            <a:ext cx="9236700" cy="914400"/>
          </a:xfrm>
        </p:spPr>
        <p:txBody>
          <a:bodyPr anchor="b">
            <a:normAutofit/>
          </a:bodyPr>
          <a:lstStyle/>
          <a:p>
            <a:r>
              <a:rPr lang="en-US" sz="5400" dirty="0"/>
              <a:t>Member Announcements (4/5) </a:t>
            </a:r>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4B6CE3-381F-25C0-A66B-195F1F1491AE}"/>
              </a:ext>
            </a:extLst>
          </p:cNvPr>
          <p:cNvSpPr>
            <a:spLocks noGrp="1"/>
          </p:cNvSpPr>
          <p:nvPr>
            <p:ph idx="1"/>
          </p:nvPr>
        </p:nvSpPr>
        <p:spPr>
          <a:xfrm>
            <a:off x="793660" y="1554480"/>
            <a:ext cx="10058400" cy="4480560"/>
          </a:xfrm>
          <a:solidFill>
            <a:schemeClr val="bg1"/>
          </a:solidFill>
        </p:spPr>
        <p:txBody>
          <a:bodyPr anchor="t" anchorCtr="0">
            <a:noAutofit/>
          </a:bodyPr>
          <a:lstStyle/>
          <a:p>
            <a:r>
              <a:rPr lang="en-US" sz="1800" dirty="0"/>
              <a:t>Chris Toliver, YMCA of Greater Indianapolis</a:t>
            </a:r>
          </a:p>
          <a:p>
            <a:pPr lvl="1"/>
            <a:r>
              <a:rPr lang="en-US" sz="1800" dirty="0"/>
              <a:t>College Tour (March 26 - 31)</a:t>
            </a:r>
          </a:p>
          <a:p>
            <a:pPr lvl="1"/>
            <a:r>
              <a:rPr lang="en-US" sz="1800" dirty="0"/>
              <a:t>Indiana YMCA Youth and Government (March 10 – 12)</a:t>
            </a:r>
          </a:p>
          <a:p>
            <a:pPr lvl="1"/>
            <a:r>
              <a:rPr lang="en-US" sz="1800" dirty="0"/>
              <a:t>Certified Nursing Aide (CNA) Certification Training Program</a:t>
            </a:r>
          </a:p>
          <a:p>
            <a:r>
              <a:rPr lang="en-US" sz="1800" dirty="0"/>
              <a:t>Chris Ponti, Reach For Youth</a:t>
            </a:r>
          </a:p>
          <a:p>
            <a:pPr lvl="1"/>
            <a:r>
              <a:rPr lang="en-US" sz="1800" dirty="0"/>
              <a:t>Volunteers (12 – 22-year-olds) are needed for Teen Court</a:t>
            </a:r>
          </a:p>
          <a:p>
            <a:r>
              <a:rPr lang="en-US" sz="1800" dirty="0" err="1"/>
              <a:t>Blakney</a:t>
            </a:r>
            <a:r>
              <a:rPr lang="en-US" sz="1800" dirty="0"/>
              <a:t> Brooks &amp; </a:t>
            </a:r>
            <a:r>
              <a:rPr lang="en-US" sz="1800" dirty="0" err="1"/>
              <a:t>Iwandra</a:t>
            </a:r>
            <a:r>
              <a:rPr lang="en-US" sz="1800" dirty="0"/>
              <a:t> Gardner, </a:t>
            </a:r>
            <a:r>
              <a:rPr lang="en-US" sz="1800" dirty="0" err="1"/>
              <a:t>Eskenazi</a:t>
            </a:r>
            <a:r>
              <a:rPr lang="en-US" sz="1800" dirty="0"/>
              <a:t> Health</a:t>
            </a:r>
          </a:p>
          <a:p>
            <a:pPr lvl="1"/>
            <a:r>
              <a:rPr lang="en-US" sz="1800" dirty="0"/>
              <a:t>29th Annual Trauma &amp; Surgical Critical Care Symposium Friday, Feb. 17, 2023, 7 a.m. – 4:30 p.m. </a:t>
            </a:r>
          </a:p>
          <a:p>
            <a:pPr lvl="1"/>
            <a:r>
              <a:rPr lang="en-US" sz="1800" dirty="0"/>
              <a:t>Trauma support group: Wednesdays, 5 - 7 p.m. </a:t>
            </a:r>
          </a:p>
          <a:p>
            <a:r>
              <a:rPr lang="en-US" sz="1800" dirty="0"/>
              <a:t>Brian </a:t>
            </a:r>
            <a:r>
              <a:rPr lang="en-US" sz="1800" dirty="0" err="1"/>
              <a:t>Shobe</a:t>
            </a:r>
            <a:r>
              <a:rPr lang="en-US" sz="1800" dirty="0"/>
              <a:t>, Shiloh Missionary Baptist Church</a:t>
            </a:r>
          </a:p>
          <a:p>
            <a:pPr lvl="1"/>
            <a:r>
              <a:rPr lang="en-US" sz="1800" dirty="0"/>
              <a:t>April 16: Love our Neighbor Day (Neighbors host events in their neighborhood</a:t>
            </a:r>
          </a:p>
          <a:p>
            <a:pPr lvl="1"/>
            <a:r>
              <a:rPr lang="en-US" sz="1800" dirty="0"/>
              <a:t>Jan 31, Feb 1, Feb 2 (6:30 pm): Conference to equip people to engage in their neighborhood</a:t>
            </a:r>
          </a:p>
          <a:p>
            <a:pPr lvl="1"/>
            <a:r>
              <a:rPr lang="en-US" sz="1800" dirty="0"/>
              <a:t>Feb 11, 12:30 PM: Faith in Indiana Rally for Care at New Direction Church (demand our state legislators fully fund mental health crisis response this legislative session)</a:t>
            </a:r>
          </a:p>
          <a:p>
            <a:pPr lvl="1"/>
            <a:r>
              <a:rPr lang="en-US" sz="1800" dirty="0"/>
              <a:t>Feb 23: Town Hall - healthcare barriers (trust, access, transportation, financial)</a:t>
            </a:r>
          </a:p>
        </p:txBody>
      </p:sp>
      <p:sp>
        <p:nvSpPr>
          <p:cNvPr id="5" name="Footer Placeholder 4">
            <a:extLst>
              <a:ext uri="{FF2B5EF4-FFF2-40B4-BE49-F238E27FC236}">
                <a16:creationId xmlns:a16="http://schemas.microsoft.com/office/drawing/2014/main" id="{3987927B-3368-E781-4C7B-927682C60F9D}"/>
              </a:ext>
            </a:extLst>
          </p:cNvPr>
          <p:cNvSpPr>
            <a:spLocks noGrp="1"/>
          </p:cNvSpPr>
          <p:nvPr>
            <p:ph type="ftr" sz="quarter" idx="11"/>
          </p:nvPr>
        </p:nvSpPr>
        <p:spPr>
          <a:xfrm>
            <a:off x="4038600" y="6492240"/>
            <a:ext cx="4114800" cy="365125"/>
          </a:xfrm>
        </p:spPr>
        <p:txBody>
          <a:bodyPr>
            <a:normAutofit/>
          </a:bodyPr>
          <a:lstStyle/>
          <a:p>
            <a:endParaRPr lang="en-US"/>
          </a:p>
        </p:txBody>
      </p:sp>
      <p:pic>
        <p:nvPicPr>
          <p:cNvPr id="7" name="Picture 6" descr="Logo, icon&#10;&#10;Description automatically generated">
            <a:extLst>
              <a:ext uri="{FF2B5EF4-FFF2-40B4-BE49-F238E27FC236}">
                <a16:creationId xmlns:a16="http://schemas.microsoft.com/office/drawing/2014/main" id="{0B437B06-F322-72F8-8006-1FF357E0B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Tree>
    <p:extLst>
      <p:ext uri="{BB962C8B-B14F-4D97-AF65-F5344CB8AC3E}">
        <p14:creationId xmlns:p14="http://schemas.microsoft.com/office/powerpoint/2010/main" val="4086472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8745B84-6658-60ED-2569-BD44671D366E}"/>
              </a:ext>
            </a:extLst>
          </p:cNvPr>
          <p:cNvSpPr>
            <a:spLocks noGrp="1"/>
          </p:cNvSpPr>
          <p:nvPr>
            <p:ph type="title"/>
          </p:nvPr>
        </p:nvSpPr>
        <p:spPr>
          <a:xfrm>
            <a:off x="808638" y="386930"/>
            <a:ext cx="9236700" cy="914400"/>
          </a:xfrm>
        </p:spPr>
        <p:txBody>
          <a:bodyPr anchor="b">
            <a:normAutofit/>
          </a:bodyPr>
          <a:lstStyle/>
          <a:p>
            <a:r>
              <a:rPr lang="en-US" sz="5400" dirty="0"/>
              <a:t>Member Announcements (5/5)</a:t>
            </a:r>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4B6CE3-381F-25C0-A66B-195F1F1491AE}"/>
              </a:ext>
            </a:extLst>
          </p:cNvPr>
          <p:cNvSpPr>
            <a:spLocks noGrp="1"/>
          </p:cNvSpPr>
          <p:nvPr>
            <p:ph idx="1"/>
          </p:nvPr>
        </p:nvSpPr>
        <p:spPr>
          <a:xfrm>
            <a:off x="793660" y="1554480"/>
            <a:ext cx="10058400" cy="4480560"/>
          </a:xfrm>
          <a:solidFill>
            <a:schemeClr val="bg1"/>
          </a:solidFill>
        </p:spPr>
        <p:txBody>
          <a:bodyPr anchor="t" anchorCtr="0">
            <a:noAutofit/>
          </a:bodyPr>
          <a:lstStyle/>
          <a:p>
            <a:r>
              <a:rPr lang="en-US" sz="1800" dirty="0"/>
              <a:t>LaMarr Davis, Marion County Commission on Youth (MCCOY)</a:t>
            </a:r>
          </a:p>
          <a:p>
            <a:pPr lvl="1"/>
            <a:r>
              <a:rPr lang="en-US" sz="1800" dirty="0"/>
              <a:t>Leading Mayor’s Youth Leadership Council</a:t>
            </a:r>
          </a:p>
          <a:p>
            <a:pPr lvl="1"/>
            <a:r>
              <a:rPr lang="en-US" sz="1800" dirty="0"/>
              <a:t>Unhoused Youth Group: May 6, 6 – 8pm</a:t>
            </a:r>
          </a:p>
          <a:p>
            <a:pPr lvl="1"/>
            <a:r>
              <a:rPr lang="en-US" sz="1800" dirty="0"/>
              <a:t>Looking to partner with more leadership councils</a:t>
            </a:r>
          </a:p>
          <a:p>
            <a:pPr lvl="1"/>
            <a:r>
              <a:rPr lang="en-US" sz="1800" dirty="0"/>
              <a:t>Impact Team for youth (12 – seniors in high school) to get 30 hours of community service: Send opportunities to LaMarr</a:t>
            </a:r>
          </a:p>
          <a:p>
            <a:r>
              <a:rPr lang="en-US" sz="1800" dirty="0"/>
              <a:t>Beatrice Beverly, </a:t>
            </a:r>
            <a:r>
              <a:rPr lang="en-US" sz="1800" dirty="0" err="1"/>
              <a:t>Genesys</a:t>
            </a:r>
            <a:r>
              <a:rPr lang="en-US" sz="1800" dirty="0"/>
              <a:t> Solutions</a:t>
            </a:r>
          </a:p>
          <a:p>
            <a:pPr lvl="1"/>
            <a:r>
              <a:rPr lang="en-US" sz="1800" dirty="0"/>
              <a:t>Skating For Self – March 14 (First 200 shatters get in free)</a:t>
            </a:r>
          </a:p>
          <a:p>
            <a:pPr lvl="1"/>
            <a:r>
              <a:rPr lang="en-US" sz="1800" dirty="0"/>
              <a:t>Block Party Peace Party (conversations around mental health)</a:t>
            </a:r>
          </a:p>
          <a:p>
            <a:pPr lvl="1"/>
            <a:r>
              <a:rPr lang="en-US" sz="1800" dirty="0"/>
              <a:t>Going into schools to do assessments and need more people certified</a:t>
            </a:r>
          </a:p>
        </p:txBody>
      </p:sp>
      <p:sp>
        <p:nvSpPr>
          <p:cNvPr id="5" name="Footer Placeholder 4">
            <a:extLst>
              <a:ext uri="{FF2B5EF4-FFF2-40B4-BE49-F238E27FC236}">
                <a16:creationId xmlns:a16="http://schemas.microsoft.com/office/drawing/2014/main" id="{3987927B-3368-E781-4C7B-927682C60F9D}"/>
              </a:ext>
            </a:extLst>
          </p:cNvPr>
          <p:cNvSpPr>
            <a:spLocks noGrp="1"/>
          </p:cNvSpPr>
          <p:nvPr>
            <p:ph type="ftr" sz="quarter" idx="11"/>
          </p:nvPr>
        </p:nvSpPr>
        <p:spPr>
          <a:xfrm>
            <a:off x="4038600" y="6492240"/>
            <a:ext cx="4114800" cy="365125"/>
          </a:xfrm>
        </p:spPr>
        <p:txBody>
          <a:bodyPr>
            <a:normAutofit/>
          </a:bodyPr>
          <a:lstStyle/>
          <a:p>
            <a:endParaRPr lang="en-US"/>
          </a:p>
        </p:txBody>
      </p:sp>
      <p:pic>
        <p:nvPicPr>
          <p:cNvPr id="7" name="Picture 6" descr="Logo, icon&#10;&#10;Description automatically generated">
            <a:extLst>
              <a:ext uri="{FF2B5EF4-FFF2-40B4-BE49-F238E27FC236}">
                <a16:creationId xmlns:a16="http://schemas.microsoft.com/office/drawing/2014/main" id="{0B437B06-F322-72F8-8006-1FF357E0B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Tree>
    <p:extLst>
      <p:ext uri="{BB962C8B-B14F-4D97-AF65-F5344CB8AC3E}">
        <p14:creationId xmlns:p14="http://schemas.microsoft.com/office/powerpoint/2010/main" val="1762605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91F46B5-AD8B-152A-FD07-C7E5F4AE7358}"/>
              </a:ext>
            </a:extLst>
          </p:cNvPr>
          <p:cNvSpPr>
            <a:spLocks noGrp="1"/>
          </p:cNvSpPr>
          <p:nvPr>
            <p:ph type="ftr" sz="quarter" idx="11"/>
          </p:nvPr>
        </p:nvSpPr>
        <p:spPr>
          <a:xfrm>
            <a:off x="4038600" y="6492240"/>
            <a:ext cx="4114800" cy="365125"/>
          </a:xfrm>
        </p:spPr>
        <p:txBody>
          <a:bodyPr>
            <a:normAutofit/>
          </a:bodyPr>
          <a:lstStyle/>
          <a:p>
            <a:endParaRPr lang="en-US" dirty="0"/>
          </a:p>
        </p:txBody>
      </p:sp>
      <p:pic>
        <p:nvPicPr>
          <p:cNvPr id="6" name="Picture 5" descr="Logo, icon&#10;&#10;Description automatically generated">
            <a:extLst>
              <a:ext uri="{FF2B5EF4-FFF2-40B4-BE49-F238E27FC236}">
                <a16:creationId xmlns:a16="http://schemas.microsoft.com/office/drawing/2014/main" id="{BF5986B4-D85D-8173-A5B4-2E7B97A95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pic>
        <p:nvPicPr>
          <p:cNvPr id="10" name="Content Placeholder 6" descr="Text&#10;&#10;Description automatically generated">
            <a:extLst>
              <a:ext uri="{FF2B5EF4-FFF2-40B4-BE49-F238E27FC236}">
                <a16:creationId xmlns:a16="http://schemas.microsoft.com/office/drawing/2014/main" id="{6BD3F7FE-309F-C471-0BBA-492CBE0EF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19" y="507076"/>
            <a:ext cx="6266667" cy="5253333"/>
          </a:xfrm>
          <a:prstGeom prst="rect">
            <a:avLst/>
          </a:prstGeom>
        </p:spPr>
      </p:pic>
      <p:sp>
        <p:nvSpPr>
          <p:cNvPr id="14" name="Content Placeholder 3">
            <a:extLst>
              <a:ext uri="{FF2B5EF4-FFF2-40B4-BE49-F238E27FC236}">
                <a16:creationId xmlns:a16="http://schemas.microsoft.com/office/drawing/2014/main" id="{C3113214-CBB9-6E9A-88F1-10C911CEE0E9}"/>
              </a:ext>
            </a:extLst>
          </p:cNvPr>
          <p:cNvSpPr txBox="1">
            <a:spLocks/>
          </p:cNvSpPr>
          <p:nvPr/>
        </p:nvSpPr>
        <p:spPr>
          <a:xfrm>
            <a:off x="7249845" y="1775142"/>
            <a:ext cx="409329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r>
              <a:rPr lang="en-US" sz="2400" dirty="0"/>
              <a:t>E-mail: mcyvpc@gmail.com – “Coalition Connection”</a:t>
            </a:r>
          </a:p>
          <a:p>
            <a:r>
              <a:rPr lang="en-US" sz="2400" dirty="0"/>
              <a:t>Website: saferindy.com</a:t>
            </a:r>
          </a:p>
          <a:p>
            <a:r>
              <a:rPr lang="en-US" sz="2400" dirty="0">
                <a:solidFill>
                  <a:srgbClr val="000121"/>
                </a:solidFill>
                <a:latin typeface="Greycliff"/>
              </a:rPr>
              <a:t>Social Networks</a:t>
            </a:r>
          </a:p>
          <a:p>
            <a:pPr marL="914400" lvl="2" indent="0">
              <a:lnSpc>
                <a:spcPct val="150000"/>
              </a:lnSpc>
              <a:buFont typeface="Arial" panose="020B0604020202020204" pitchFamily="34" charset="0"/>
              <a:buNone/>
            </a:pPr>
            <a:r>
              <a:rPr lang="en-US" sz="2400" dirty="0"/>
              <a:t>@mcyvpc</a:t>
            </a:r>
          </a:p>
          <a:p>
            <a:pPr marL="914400" lvl="2" indent="0">
              <a:lnSpc>
                <a:spcPct val="150000"/>
              </a:lnSpc>
              <a:buFont typeface="Arial" panose="020B0604020202020204" pitchFamily="34" charset="0"/>
              <a:buNone/>
            </a:pPr>
            <a:r>
              <a:rPr lang="en-US" sz="2400" dirty="0"/>
              <a:t>@mcyvpc</a:t>
            </a:r>
          </a:p>
          <a:p>
            <a:pPr marL="914400" lvl="2" indent="0">
              <a:lnSpc>
                <a:spcPct val="150000"/>
              </a:lnSpc>
              <a:buFont typeface="Arial" panose="020B0604020202020204" pitchFamily="34" charset="0"/>
              <a:buNone/>
            </a:pPr>
            <a:r>
              <a:rPr lang="en-US" sz="2400" dirty="0"/>
              <a:t>@mcyvpc</a:t>
            </a:r>
          </a:p>
          <a:p>
            <a:pPr marL="914400" lvl="2" indent="0">
              <a:buFont typeface="Arial" panose="020B0604020202020204" pitchFamily="34" charset="0"/>
              <a:buNone/>
            </a:pPr>
            <a:endParaRPr lang="en-US" sz="2400" dirty="0"/>
          </a:p>
          <a:p>
            <a:endParaRPr lang="en-US" sz="2400" dirty="0"/>
          </a:p>
        </p:txBody>
      </p:sp>
      <p:pic>
        <p:nvPicPr>
          <p:cNvPr id="16" name="Picture 15">
            <a:extLst>
              <a:ext uri="{FF2B5EF4-FFF2-40B4-BE49-F238E27FC236}">
                <a16:creationId xmlns:a16="http://schemas.microsoft.com/office/drawing/2014/main" id="{CF3472EC-83C2-23FB-4320-00957825AAA7}"/>
              </a:ext>
            </a:extLst>
          </p:cNvPr>
          <p:cNvPicPr>
            <a:picLocks noChangeAspect="1"/>
          </p:cNvPicPr>
          <p:nvPr/>
        </p:nvPicPr>
        <p:blipFill>
          <a:blip r:embed="rId4"/>
          <a:stretch>
            <a:fillRect/>
          </a:stretch>
        </p:blipFill>
        <p:spPr>
          <a:xfrm>
            <a:off x="7696160" y="3950811"/>
            <a:ext cx="457240" cy="457240"/>
          </a:xfrm>
          <a:prstGeom prst="rect">
            <a:avLst/>
          </a:prstGeom>
        </p:spPr>
      </p:pic>
      <p:pic>
        <p:nvPicPr>
          <p:cNvPr id="17" name="Picture 16" descr="Icon&#10;&#10;Description automatically generated">
            <a:extLst>
              <a:ext uri="{FF2B5EF4-FFF2-40B4-BE49-F238E27FC236}">
                <a16:creationId xmlns:a16="http://schemas.microsoft.com/office/drawing/2014/main" id="{94D8BFB8-2123-4237-B46C-8DF23A358BE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696200" y="4612285"/>
            <a:ext cx="457200" cy="457200"/>
          </a:xfrm>
          <a:prstGeom prst="rect">
            <a:avLst/>
          </a:prstGeom>
        </p:spPr>
      </p:pic>
      <p:sp>
        <p:nvSpPr>
          <p:cNvPr id="18" name="TextBox 17">
            <a:extLst>
              <a:ext uri="{FF2B5EF4-FFF2-40B4-BE49-F238E27FC236}">
                <a16:creationId xmlns:a16="http://schemas.microsoft.com/office/drawing/2014/main" id="{B7387943-26F9-0CC5-E7C2-3540D17FA5EF}"/>
              </a:ext>
            </a:extLst>
          </p:cNvPr>
          <p:cNvSpPr txBox="1"/>
          <p:nvPr/>
        </p:nvSpPr>
        <p:spPr>
          <a:xfrm>
            <a:off x="2667000" y="6858000"/>
            <a:ext cx="6858000" cy="230832"/>
          </a:xfrm>
          <a:prstGeom prst="rect">
            <a:avLst/>
          </a:prstGeom>
          <a:noFill/>
        </p:spPr>
        <p:txBody>
          <a:bodyPr wrap="square" rtlCol="0">
            <a:spAutoFit/>
          </a:bodyPr>
          <a:lstStyle/>
          <a:p>
            <a:r>
              <a:rPr lang="en-US" sz="900">
                <a:hlinkClick r:id="rId6" tooltip="https://en.m.wikipedia.org/wiki/File:Instagram_logo_2016.svg"/>
              </a:rPr>
              <a:t>This Photo</a:t>
            </a:r>
            <a:r>
              <a:rPr lang="en-US" sz="900"/>
              <a:t> by Unknown Author is licensed under </a:t>
            </a:r>
            <a:r>
              <a:rPr lang="en-US" sz="900">
                <a:hlinkClick r:id="rId7" tooltip="https://creativecommons.org/licenses/by-sa/3.0/"/>
              </a:rPr>
              <a:t>CC BY-SA</a:t>
            </a:r>
            <a:endParaRPr lang="en-US" sz="900"/>
          </a:p>
        </p:txBody>
      </p:sp>
      <p:pic>
        <p:nvPicPr>
          <p:cNvPr id="19" name="Picture 18" descr="Logo&#10;&#10;Description automatically generated">
            <a:extLst>
              <a:ext uri="{FF2B5EF4-FFF2-40B4-BE49-F238E27FC236}">
                <a16:creationId xmlns:a16="http://schemas.microsoft.com/office/drawing/2014/main" id="{6EFECBA9-EBBD-1DCC-5B63-BEE80093D2B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696200" y="5273719"/>
            <a:ext cx="457200" cy="457200"/>
          </a:xfrm>
          <a:prstGeom prst="rect">
            <a:avLst/>
          </a:prstGeom>
        </p:spPr>
      </p:pic>
      <p:sp>
        <p:nvSpPr>
          <p:cNvPr id="20" name="TextBox 19">
            <a:extLst>
              <a:ext uri="{FF2B5EF4-FFF2-40B4-BE49-F238E27FC236}">
                <a16:creationId xmlns:a16="http://schemas.microsoft.com/office/drawing/2014/main" id="{99928913-B99E-F727-A855-DBA3485AF680}"/>
              </a:ext>
            </a:extLst>
          </p:cNvPr>
          <p:cNvSpPr txBox="1">
            <a:spLocks noChangeAspect="1"/>
          </p:cNvSpPr>
          <p:nvPr/>
        </p:nvSpPr>
        <p:spPr>
          <a:xfrm>
            <a:off x="2667000" y="6858001"/>
            <a:ext cx="457200" cy="15389"/>
          </a:xfrm>
          <a:prstGeom prst="rect">
            <a:avLst/>
          </a:prstGeom>
          <a:noFill/>
        </p:spPr>
        <p:txBody>
          <a:bodyPr wrap="square" rtlCol="0">
            <a:spAutoFit/>
          </a:bodyPr>
          <a:lstStyle/>
          <a:p>
            <a:r>
              <a:rPr lang="en-US" sz="900">
                <a:hlinkClick r:id="rId9" tooltip="https://de.wikipedia.org/wiki/Datei:LinkedIn_logo_initials.png"/>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1865736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8745B84-6658-60ED-2569-BD44671D366E}"/>
              </a:ext>
            </a:extLst>
          </p:cNvPr>
          <p:cNvSpPr>
            <a:spLocks noGrp="1"/>
          </p:cNvSpPr>
          <p:nvPr>
            <p:ph type="title"/>
          </p:nvPr>
        </p:nvSpPr>
        <p:spPr>
          <a:xfrm>
            <a:off x="808638" y="386930"/>
            <a:ext cx="9236700" cy="914400"/>
          </a:xfrm>
        </p:spPr>
        <p:txBody>
          <a:bodyPr anchor="b">
            <a:normAutofit/>
          </a:bodyPr>
          <a:lstStyle/>
          <a:p>
            <a:r>
              <a:rPr lang="en-US" sz="5400" dirty="0"/>
              <a:t>Attendees (1/2)</a:t>
            </a:r>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4B6CE3-381F-25C0-A66B-195F1F1491AE}"/>
              </a:ext>
            </a:extLst>
          </p:cNvPr>
          <p:cNvSpPr>
            <a:spLocks noGrp="1"/>
          </p:cNvSpPr>
          <p:nvPr>
            <p:ph idx="1"/>
          </p:nvPr>
        </p:nvSpPr>
        <p:spPr>
          <a:xfrm>
            <a:off x="793660" y="1554480"/>
            <a:ext cx="8229600" cy="4480560"/>
          </a:xfrm>
          <a:solidFill>
            <a:schemeClr val="bg1"/>
          </a:solidFill>
        </p:spPr>
        <p:txBody>
          <a:bodyPr anchor="ctr">
            <a:noAutofit/>
          </a:bodyPr>
          <a:lstStyle/>
          <a:p>
            <a:pPr>
              <a:lnSpc>
                <a:spcPct val="100000"/>
              </a:lnSpc>
              <a:spcBef>
                <a:spcPts val="0"/>
              </a:spcBef>
            </a:pPr>
            <a:r>
              <a:rPr lang="en-US" sz="2000" dirty="0"/>
              <a:t>Anthony Beverly, Stop the Violence Indianapolis</a:t>
            </a:r>
          </a:p>
          <a:p>
            <a:pPr>
              <a:lnSpc>
                <a:spcPct val="100000"/>
              </a:lnSpc>
              <a:spcBef>
                <a:spcPts val="0"/>
              </a:spcBef>
            </a:pPr>
            <a:r>
              <a:rPr lang="en-US" sz="2000" dirty="0"/>
              <a:t>Beatrice Beverly, </a:t>
            </a:r>
            <a:r>
              <a:rPr lang="en-US" sz="2000" dirty="0" err="1"/>
              <a:t>Genesys</a:t>
            </a:r>
            <a:r>
              <a:rPr lang="en-US" sz="2000" dirty="0"/>
              <a:t> Solutions</a:t>
            </a:r>
          </a:p>
          <a:p>
            <a:pPr>
              <a:lnSpc>
                <a:spcPct val="100000"/>
              </a:lnSpc>
              <a:spcBef>
                <a:spcPts val="0"/>
              </a:spcBef>
            </a:pPr>
            <a:r>
              <a:rPr lang="en-US" sz="2000" dirty="0"/>
              <a:t>Mary Boggs, Congregations United to Reduce Violence (CURV)</a:t>
            </a:r>
          </a:p>
          <a:p>
            <a:pPr>
              <a:lnSpc>
                <a:spcPct val="100000"/>
              </a:lnSpc>
              <a:spcBef>
                <a:spcPts val="0"/>
              </a:spcBef>
            </a:pPr>
            <a:r>
              <a:rPr lang="en-US" sz="2000" dirty="0" err="1"/>
              <a:t>Blakney</a:t>
            </a:r>
            <a:r>
              <a:rPr lang="en-US" sz="2000" dirty="0"/>
              <a:t> Brooks, </a:t>
            </a:r>
            <a:r>
              <a:rPr lang="en-US" sz="2000" dirty="0" err="1"/>
              <a:t>Eskenazi</a:t>
            </a:r>
            <a:r>
              <a:rPr lang="en-US" sz="2000" dirty="0"/>
              <a:t> Health</a:t>
            </a:r>
          </a:p>
          <a:p>
            <a:pPr>
              <a:lnSpc>
                <a:spcPct val="100000"/>
              </a:lnSpc>
              <a:spcBef>
                <a:spcPts val="0"/>
              </a:spcBef>
            </a:pPr>
            <a:r>
              <a:rPr lang="en-US" sz="2000" dirty="0"/>
              <a:t>Jake Brosius, Marion County Prosecutor's Office (MCPO)</a:t>
            </a:r>
          </a:p>
          <a:p>
            <a:pPr>
              <a:lnSpc>
                <a:spcPct val="100000"/>
              </a:lnSpc>
              <a:spcBef>
                <a:spcPts val="0"/>
              </a:spcBef>
            </a:pPr>
            <a:r>
              <a:rPr lang="en-US" sz="2000" dirty="0"/>
              <a:t>Della Brown, Office of Public Health and Safety (OPHS)</a:t>
            </a:r>
          </a:p>
          <a:p>
            <a:pPr>
              <a:lnSpc>
                <a:spcPct val="100000"/>
              </a:lnSpc>
              <a:spcBef>
                <a:spcPts val="0"/>
              </a:spcBef>
            </a:pPr>
            <a:r>
              <a:rPr lang="en-US" sz="2000" dirty="0"/>
              <a:t>Karla Brown, Boys &amp; Girls Clubs of Indianapolis</a:t>
            </a:r>
          </a:p>
          <a:p>
            <a:pPr>
              <a:lnSpc>
                <a:spcPct val="100000"/>
              </a:lnSpc>
              <a:spcBef>
                <a:spcPts val="0"/>
              </a:spcBef>
            </a:pPr>
            <a:r>
              <a:rPr lang="en-US" sz="2000" dirty="0"/>
              <a:t>Mickey </a:t>
            </a:r>
            <a:r>
              <a:rPr lang="en-US" sz="2000" dirty="0" err="1"/>
              <a:t>Carrothers</a:t>
            </a:r>
            <a:r>
              <a:rPr lang="en-US" sz="2000" dirty="0"/>
              <a:t>, Mission Makai</a:t>
            </a:r>
          </a:p>
          <a:p>
            <a:pPr>
              <a:lnSpc>
                <a:spcPct val="100000"/>
              </a:lnSpc>
              <a:spcBef>
                <a:spcPts val="0"/>
              </a:spcBef>
            </a:pPr>
            <a:r>
              <a:rPr lang="en-US" sz="2000" dirty="0"/>
              <a:t>Corey Davis, Marion County Public Health Department (MCPHD)</a:t>
            </a:r>
          </a:p>
          <a:p>
            <a:pPr>
              <a:lnSpc>
                <a:spcPct val="100000"/>
              </a:lnSpc>
              <a:spcBef>
                <a:spcPts val="0"/>
              </a:spcBef>
            </a:pPr>
            <a:r>
              <a:rPr lang="en-US" sz="2000" dirty="0"/>
              <a:t>LaMarr Davis, Marion County Commission on Youth (MCCOY)</a:t>
            </a:r>
          </a:p>
          <a:p>
            <a:pPr>
              <a:lnSpc>
                <a:spcPct val="100000"/>
              </a:lnSpc>
              <a:spcBef>
                <a:spcPts val="0"/>
              </a:spcBef>
            </a:pPr>
            <a:r>
              <a:rPr lang="en-US" sz="2000" dirty="0"/>
              <a:t>Tiffany Davis, IU Health Methodist Hospital</a:t>
            </a:r>
          </a:p>
          <a:p>
            <a:pPr>
              <a:lnSpc>
                <a:spcPct val="100000"/>
              </a:lnSpc>
              <a:spcBef>
                <a:spcPts val="0"/>
              </a:spcBef>
            </a:pPr>
            <a:r>
              <a:rPr lang="en-US" sz="2000" dirty="0"/>
              <a:t>Candra Dixon, Edna Martin Christian Center</a:t>
            </a:r>
          </a:p>
          <a:p>
            <a:pPr>
              <a:lnSpc>
                <a:spcPct val="100000"/>
              </a:lnSpc>
              <a:spcBef>
                <a:spcPts val="0"/>
              </a:spcBef>
            </a:pPr>
            <a:r>
              <a:rPr lang="en-US" sz="2000" dirty="0" err="1"/>
              <a:t>Iwandra</a:t>
            </a:r>
            <a:r>
              <a:rPr lang="en-US" sz="2000" dirty="0"/>
              <a:t> Gardner, </a:t>
            </a:r>
            <a:r>
              <a:rPr lang="en-US" sz="2000" dirty="0" err="1"/>
              <a:t>Eskenazi</a:t>
            </a:r>
            <a:r>
              <a:rPr lang="en-US" sz="2000" dirty="0"/>
              <a:t> Health</a:t>
            </a:r>
          </a:p>
          <a:p>
            <a:pPr>
              <a:lnSpc>
                <a:spcPct val="100000"/>
              </a:lnSpc>
              <a:spcBef>
                <a:spcPts val="0"/>
              </a:spcBef>
            </a:pPr>
            <a:r>
              <a:rPr lang="en-US" sz="2000" dirty="0"/>
              <a:t>Lisa Harvey, Lawrence Police Department</a:t>
            </a:r>
          </a:p>
        </p:txBody>
      </p:sp>
      <p:sp>
        <p:nvSpPr>
          <p:cNvPr id="5" name="Footer Placeholder 4">
            <a:extLst>
              <a:ext uri="{FF2B5EF4-FFF2-40B4-BE49-F238E27FC236}">
                <a16:creationId xmlns:a16="http://schemas.microsoft.com/office/drawing/2014/main" id="{3987927B-3368-E781-4C7B-927682C60F9D}"/>
              </a:ext>
            </a:extLst>
          </p:cNvPr>
          <p:cNvSpPr>
            <a:spLocks noGrp="1"/>
          </p:cNvSpPr>
          <p:nvPr>
            <p:ph type="ftr" sz="quarter" idx="11"/>
          </p:nvPr>
        </p:nvSpPr>
        <p:spPr>
          <a:xfrm>
            <a:off x="4038600" y="6492240"/>
            <a:ext cx="4114800" cy="365125"/>
          </a:xfrm>
        </p:spPr>
        <p:txBody>
          <a:bodyPr>
            <a:normAutofit/>
          </a:bodyPr>
          <a:lstStyle/>
          <a:p>
            <a:endParaRPr lang="en-US"/>
          </a:p>
        </p:txBody>
      </p:sp>
      <p:pic>
        <p:nvPicPr>
          <p:cNvPr id="7" name="Picture 6" descr="Logo, icon&#10;&#10;Description automatically generated">
            <a:extLst>
              <a:ext uri="{FF2B5EF4-FFF2-40B4-BE49-F238E27FC236}">
                <a16:creationId xmlns:a16="http://schemas.microsoft.com/office/drawing/2014/main" id="{0B437B06-F322-72F8-8006-1FF357E0B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Tree>
    <p:extLst>
      <p:ext uri="{BB962C8B-B14F-4D97-AF65-F5344CB8AC3E}">
        <p14:creationId xmlns:p14="http://schemas.microsoft.com/office/powerpoint/2010/main" val="3034746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8745B84-6658-60ED-2569-BD44671D366E}"/>
              </a:ext>
            </a:extLst>
          </p:cNvPr>
          <p:cNvSpPr>
            <a:spLocks noGrp="1"/>
          </p:cNvSpPr>
          <p:nvPr>
            <p:ph type="title"/>
          </p:nvPr>
        </p:nvSpPr>
        <p:spPr>
          <a:xfrm>
            <a:off x="808638" y="386930"/>
            <a:ext cx="9236700" cy="914400"/>
          </a:xfrm>
        </p:spPr>
        <p:txBody>
          <a:bodyPr anchor="b">
            <a:normAutofit/>
          </a:bodyPr>
          <a:lstStyle/>
          <a:p>
            <a:r>
              <a:rPr lang="en-US" sz="5400" dirty="0"/>
              <a:t>Attendees (2/2)</a:t>
            </a:r>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4B6CE3-381F-25C0-A66B-195F1F1491AE}"/>
              </a:ext>
            </a:extLst>
          </p:cNvPr>
          <p:cNvSpPr>
            <a:spLocks noGrp="1"/>
          </p:cNvSpPr>
          <p:nvPr>
            <p:ph idx="1"/>
          </p:nvPr>
        </p:nvSpPr>
        <p:spPr>
          <a:xfrm>
            <a:off x="793660" y="1554480"/>
            <a:ext cx="8229600" cy="4480560"/>
          </a:xfrm>
          <a:solidFill>
            <a:schemeClr val="bg1"/>
          </a:solidFill>
        </p:spPr>
        <p:txBody>
          <a:bodyPr anchor="ctr">
            <a:noAutofit/>
          </a:bodyPr>
          <a:lstStyle/>
          <a:p>
            <a:pPr>
              <a:lnSpc>
                <a:spcPct val="100000"/>
              </a:lnSpc>
              <a:spcBef>
                <a:spcPts val="0"/>
              </a:spcBef>
            </a:pPr>
            <a:r>
              <a:rPr lang="en-US" sz="2000" dirty="0"/>
              <a:t>Nickolas Hogan, Riley Hospital for Children</a:t>
            </a:r>
          </a:p>
          <a:p>
            <a:pPr>
              <a:lnSpc>
                <a:spcPct val="100000"/>
              </a:lnSpc>
              <a:spcBef>
                <a:spcPts val="0"/>
              </a:spcBef>
            </a:pPr>
            <a:r>
              <a:rPr lang="en-US" sz="2000" dirty="0"/>
              <a:t>Rosie </a:t>
            </a:r>
            <a:r>
              <a:rPr lang="en-US" sz="2000" dirty="0" err="1"/>
              <a:t>Houff</a:t>
            </a:r>
            <a:endParaRPr lang="en-US" sz="2000" dirty="0"/>
          </a:p>
          <a:p>
            <a:pPr>
              <a:lnSpc>
                <a:spcPct val="100000"/>
              </a:lnSpc>
              <a:spcBef>
                <a:spcPts val="0"/>
              </a:spcBef>
            </a:pPr>
            <a:r>
              <a:rPr lang="en-US" sz="2000" dirty="0"/>
              <a:t>Rebecca McCracken, Marion County Youth Violence Prevention Coalition</a:t>
            </a:r>
          </a:p>
          <a:p>
            <a:pPr>
              <a:lnSpc>
                <a:spcPct val="100000"/>
              </a:lnSpc>
              <a:spcBef>
                <a:spcPts val="0"/>
              </a:spcBef>
            </a:pPr>
            <a:r>
              <a:rPr lang="en-US" sz="2000" dirty="0"/>
              <a:t>Drew </a:t>
            </a:r>
            <a:r>
              <a:rPr lang="en-US" sz="2000" dirty="0" err="1"/>
              <a:t>Neddo</a:t>
            </a:r>
            <a:r>
              <a:rPr lang="en-US" sz="2000" dirty="0"/>
              <a:t>, Big Brothers Big Sisters of Central Indiana (BBBS)</a:t>
            </a:r>
          </a:p>
          <a:p>
            <a:pPr>
              <a:lnSpc>
                <a:spcPct val="100000"/>
              </a:lnSpc>
              <a:spcBef>
                <a:spcPts val="0"/>
              </a:spcBef>
            </a:pPr>
            <a:r>
              <a:rPr lang="en-US" sz="2000" dirty="0"/>
              <a:t>Chris Ponti, Reach For Youth</a:t>
            </a:r>
          </a:p>
          <a:p>
            <a:pPr>
              <a:lnSpc>
                <a:spcPct val="100000"/>
              </a:lnSpc>
              <a:spcBef>
                <a:spcPts val="0"/>
              </a:spcBef>
            </a:pPr>
            <a:r>
              <a:rPr lang="en-US" sz="2000" dirty="0"/>
              <a:t>Sheryl Richardson, Indy Parks and Recreation</a:t>
            </a:r>
          </a:p>
          <a:p>
            <a:pPr>
              <a:lnSpc>
                <a:spcPct val="100000"/>
              </a:lnSpc>
              <a:spcBef>
                <a:spcPts val="0"/>
              </a:spcBef>
            </a:pPr>
            <a:r>
              <a:rPr lang="en-US" sz="2000" dirty="0"/>
              <a:t>Immanuel Ivey, Edna Martin Christian Center</a:t>
            </a:r>
          </a:p>
          <a:p>
            <a:pPr>
              <a:lnSpc>
                <a:spcPct val="100000"/>
              </a:lnSpc>
              <a:spcBef>
                <a:spcPts val="0"/>
              </a:spcBef>
            </a:pPr>
            <a:r>
              <a:rPr lang="en-US" sz="2000" dirty="0" err="1"/>
              <a:t>Kernest</a:t>
            </a:r>
            <a:r>
              <a:rPr lang="en-US" sz="2000" dirty="0"/>
              <a:t> Russell, Edna Martin Christian Center</a:t>
            </a:r>
          </a:p>
          <a:p>
            <a:pPr>
              <a:lnSpc>
                <a:spcPct val="100000"/>
              </a:lnSpc>
              <a:spcBef>
                <a:spcPts val="0"/>
              </a:spcBef>
            </a:pPr>
            <a:r>
              <a:rPr lang="en-US" sz="2000" dirty="0"/>
              <a:t>Brian </a:t>
            </a:r>
            <a:r>
              <a:rPr lang="en-US" sz="2000" dirty="0" err="1"/>
              <a:t>Shobe</a:t>
            </a:r>
            <a:r>
              <a:rPr lang="en-US" sz="2000" dirty="0"/>
              <a:t>, Shiloh Missionary Baptist Church</a:t>
            </a:r>
          </a:p>
          <a:p>
            <a:pPr>
              <a:lnSpc>
                <a:spcPct val="100000"/>
              </a:lnSpc>
              <a:spcBef>
                <a:spcPts val="0"/>
              </a:spcBef>
            </a:pPr>
            <a:r>
              <a:rPr lang="en-US" sz="2000" dirty="0"/>
              <a:t>Cheryl Shockley, Warriors 4 Peace</a:t>
            </a:r>
          </a:p>
          <a:p>
            <a:pPr>
              <a:lnSpc>
                <a:spcPct val="100000"/>
              </a:lnSpc>
              <a:spcBef>
                <a:spcPts val="0"/>
              </a:spcBef>
            </a:pPr>
            <a:r>
              <a:rPr lang="en-US" sz="2000" dirty="0"/>
              <a:t>Chris Toliver, YMCA of Greater Indianapolis</a:t>
            </a:r>
          </a:p>
          <a:p>
            <a:pPr>
              <a:lnSpc>
                <a:spcPct val="100000"/>
              </a:lnSpc>
              <a:spcBef>
                <a:spcPts val="0"/>
              </a:spcBef>
            </a:pPr>
            <a:r>
              <a:rPr lang="en-US" sz="2000" dirty="0" err="1"/>
              <a:t>Lashauna</a:t>
            </a:r>
            <a:r>
              <a:rPr lang="en-US" sz="2000" dirty="0"/>
              <a:t> Triplett, MLT Outreach</a:t>
            </a:r>
          </a:p>
          <a:p>
            <a:pPr>
              <a:lnSpc>
                <a:spcPct val="100000"/>
              </a:lnSpc>
              <a:spcBef>
                <a:spcPts val="0"/>
              </a:spcBef>
            </a:pPr>
            <a:r>
              <a:rPr lang="en-US" sz="2000" dirty="0"/>
              <a:t>Cecelia Whitfield, Use What You've Got Prison Ministry</a:t>
            </a:r>
          </a:p>
          <a:p>
            <a:pPr>
              <a:lnSpc>
                <a:spcPct val="100000"/>
              </a:lnSpc>
              <a:spcBef>
                <a:spcPts val="0"/>
              </a:spcBef>
            </a:pPr>
            <a:r>
              <a:rPr lang="en-US" sz="2000" dirty="0"/>
              <a:t>Jennifer </a:t>
            </a:r>
            <a:r>
              <a:rPr lang="en-US" sz="2000" dirty="0" err="1"/>
              <a:t>Zuker</a:t>
            </a:r>
            <a:r>
              <a:rPr lang="en-US" sz="2000" dirty="0"/>
              <a:t>, Marion County Public Health Department (MCPHD)</a:t>
            </a:r>
          </a:p>
          <a:p>
            <a:pPr>
              <a:lnSpc>
                <a:spcPct val="100000"/>
              </a:lnSpc>
              <a:spcBef>
                <a:spcPts val="0"/>
              </a:spcBef>
            </a:pPr>
            <a:endParaRPr lang="en-US" sz="2000" dirty="0"/>
          </a:p>
        </p:txBody>
      </p:sp>
      <p:sp>
        <p:nvSpPr>
          <p:cNvPr id="5" name="Footer Placeholder 4">
            <a:extLst>
              <a:ext uri="{FF2B5EF4-FFF2-40B4-BE49-F238E27FC236}">
                <a16:creationId xmlns:a16="http://schemas.microsoft.com/office/drawing/2014/main" id="{3987927B-3368-E781-4C7B-927682C60F9D}"/>
              </a:ext>
            </a:extLst>
          </p:cNvPr>
          <p:cNvSpPr>
            <a:spLocks noGrp="1"/>
          </p:cNvSpPr>
          <p:nvPr>
            <p:ph type="ftr" sz="quarter" idx="11"/>
          </p:nvPr>
        </p:nvSpPr>
        <p:spPr>
          <a:xfrm>
            <a:off x="4038600" y="6492240"/>
            <a:ext cx="4114800" cy="365125"/>
          </a:xfrm>
        </p:spPr>
        <p:txBody>
          <a:bodyPr>
            <a:normAutofit/>
          </a:bodyPr>
          <a:lstStyle/>
          <a:p>
            <a:endParaRPr lang="en-US"/>
          </a:p>
        </p:txBody>
      </p:sp>
      <p:pic>
        <p:nvPicPr>
          <p:cNvPr id="7" name="Picture 6" descr="Logo, icon&#10;&#10;Description automatically generated">
            <a:extLst>
              <a:ext uri="{FF2B5EF4-FFF2-40B4-BE49-F238E27FC236}">
                <a16:creationId xmlns:a16="http://schemas.microsoft.com/office/drawing/2014/main" id="{0B437B06-F322-72F8-8006-1FF357E0B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Tree>
    <p:extLst>
      <p:ext uri="{BB962C8B-B14F-4D97-AF65-F5344CB8AC3E}">
        <p14:creationId xmlns:p14="http://schemas.microsoft.com/office/powerpoint/2010/main" val="342518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7A5BD-1CE6-BA2B-34D7-DF78E9A76022}"/>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b="1"/>
              <a:t>Steering team</a:t>
            </a:r>
          </a:p>
        </p:txBody>
      </p:sp>
      <p:pic>
        <p:nvPicPr>
          <p:cNvPr id="8" name="Content Placeholder 7" descr="A group of people standing in front of a projection screen&#10;&#10;Description automatically generated">
            <a:extLst>
              <a:ext uri="{FF2B5EF4-FFF2-40B4-BE49-F238E27FC236}">
                <a16:creationId xmlns:a16="http://schemas.microsoft.com/office/drawing/2014/main" id="{42C9EEC9-F531-D67D-2C1A-CB7BEA9786A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419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2" name="Text Placeholder 11">
            <a:extLst>
              <a:ext uri="{FF2B5EF4-FFF2-40B4-BE49-F238E27FC236}">
                <a16:creationId xmlns:a16="http://schemas.microsoft.com/office/drawing/2014/main" id="{8DCFAE3F-0940-4EF6-36A7-45FB77B262E9}"/>
              </a:ext>
            </a:extLst>
          </p:cNvPr>
          <p:cNvSpPr>
            <a:spLocks noGrp="1"/>
          </p:cNvSpPr>
          <p:nvPr>
            <p:ph type="body" sz="half" idx="2"/>
          </p:nvPr>
        </p:nvSpPr>
        <p:spPr>
          <a:xfrm>
            <a:off x="3291840" y="3752850"/>
            <a:ext cx="7485413" cy="2452687"/>
          </a:xfrm>
        </p:spPr>
        <p:txBody>
          <a:bodyPr vert="horz" lIns="91440" tIns="45720" rIns="91440" bIns="45720" rtlCol="0" anchor="ctr">
            <a:noAutofit/>
          </a:bodyPr>
          <a:lstStyle/>
          <a:p>
            <a:pPr marL="285750" indent="-228600">
              <a:lnSpc>
                <a:spcPct val="100000"/>
              </a:lnSpc>
              <a:spcBef>
                <a:spcPts val="0"/>
              </a:spcBef>
              <a:buFont typeface="Arial" panose="020B0604020202020204" pitchFamily="34" charset="0"/>
              <a:buChar char="•"/>
            </a:pPr>
            <a:r>
              <a:rPr lang="en-US" sz="1800" dirty="0"/>
              <a:t>Elected Co-chair: Tiffany Davis</a:t>
            </a:r>
          </a:p>
          <a:p>
            <a:pPr marL="285750" indent="-228600">
              <a:lnSpc>
                <a:spcPct val="100000"/>
              </a:lnSpc>
              <a:spcBef>
                <a:spcPts val="0"/>
              </a:spcBef>
              <a:buFont typeface="Arial" panose="020B0604020202020204" pitchFamily="34" charset="0"/>
              <a:buChar char="•"/>
            </a:pPr>
            <a:r>
              <a:rPr lang="en-US" sz="1800" dirty="0"/>
              <a:t>Appointed Co-chair: Corey Davis</a:t>
            </a:r>
          </a:p>
          <a:p>
            <a:pPr marL="285750" indent="-228600">
              <a:lnSpc>
                <a:spcPct val="100000"/>
              </a:lnSpc>
              <a:spcBef>
                <a:spcPts val="0"/>
              </a:spcBef>
              <a:buFont typeface="Arial" panose="020B0604020202020204" pitchFamily="34" charset="0"/>
              <a:buChar char="•"/>
            </a:pPr>
            <a:r>
              <a:rPr lang="en-US" sz="1800" dirty="0"/>
              <a:t>Member-at-Large: Anthony Beverly</a:t>
            </a:r>
          </a:p>
          <a:p>
            <a:pPr marL="285750" indent="-228600">
              <a:lnSpc>
                <a:spcPct val="100000"/>
              </a:lnSpc>
              <a:spcBef>
                <a:spcPts val="0"/>
              </a:spcBef>
              <a:buFont typeface="Arial" panose="020B0604020202020204" pitchFamily="34" charset="0"/>
              <a:buChar char="•"/>
            </a:pPr>
            <a:r>
              <a:rPr lang="en-US" sz="1800" dirty="0"/>
              <a:t>Crisis Response Task Force Lead: Della Brown</a:t>
            </a:r>
          </a:p>
          <a:p>
            <a:pPr marL="285750" indent="-228600">
              <a:lnSpc>
                <a:spcPct val="100000"/>
              </a:lnSpc>
              <a:spcBef>
                <a:spcPts val="0"/>
              </a:spcBef>
              <a:buFont typeface="Arial" panose="020B0604020202020204" pitchFamily="34" charset="0"/>
              <a:buChar char="•"/>
            </a:pPr>
            <a:r>
              <a:rPr lang="en-US" sz="1800" dirty="0"/>
              <a:t>Family Care Task Force Co-Leads: Brian </a:t>
            </a:r>
            <a:r>
              <a:rPr lang="en-US" sz="1800" dirty="0" err="1"/>
              <a:t>Shobe</a:t>
            </a:r>
            <a:r>
              <a:rPr lang="en-US" sz="1800" dirty="0"/>
              <a:t>, Carey Haley Wong</a:t>
            </a:r>
          </a:p>
          <a:p>
            <a:pPr marL="285750" indent="-228600">
              <a:lnSpc>
                <a:spcPct val="100000"/>
              </a:lnSpc>
              <a:spcBef>
                <a:spcPts val="0"/>
              </a:spcBef>
              <a:buFont typeface="Arial" panose="020B0604020202020204" pitchFamily="34" charset="0"/>
              <a:buChar char="•"/>
            </a:pPr>
            <a:r>
              <a:rPr lang="en-US" sz="1800" dirty="0"/>
              <a:t>Policy Task Force Lead: Jake Brosius</a:t>
            </a:r>
          </a:p>
          <a:p>
            <a:pPr marL="285750" indent="-228600">
              <a:lnSpc>
                <a:spcPct val="100000"/>
              </a:lnSpc>
              <a:spcBef>
                <a:spcPts val="0"/>
              </a:spcBef>
              <a:buFont typeface="Arial" panose="020B0604020202020204" pitchFamily="34" charset="0"/>
              <a:buChar char="•"/>
            </a:pPr>
            <a:r>
              <a:rPr lang="en-US" sz="1800" dirty="0"/>
              <a:t>Trauma Task Force Lead: Beatrice Beverly </a:t>
            </a:r>
          </a:p>
          <a:p>
            <a:pPr marL="285750" indent="-228600">
              <a:lnSpc>
                <a:spcPct val="100000"/>
              </a:lnSpc>
              <a:spcBef>
                <a:spcPts val="0"/>
              </a:spcBef>
              <a:buFont typeface="Arial" panose="020B0604020202020204" pitchFamily="34" charset="0"/>
              <a:buChar char="•"/>
            </a:pPr>
            <a:r>
              <a:rPr lang="en-US" sz="1800" dirty="0"/>
              <a:t>Youth Employment Task Force Co-Leads: </a:t>
            </a:r>
            <a:r>
              <a:rPr lang="en-US" sz="1800" dirty="0" err="1"/>
              <a:t>LaShauna</a:t>
            </a:r>
            <a:r>
              <a:rPr lang="en-US" sz="1800" dirty="0"/>
              <a:t> Triplett, Rodney Francis</a:t>
            </a:r>
          </a:p>
          <a:p>
            <a:pPr marL="285750" indent="-228600">
              <a:lnSpc>
                <a:spcPct val="100000"/>
              </a:lnSpc>
              <a:spcBef>
                <a:spcPts val="0"/>
              </a:spcBef>
              <a:buFont typeface="Arial" panose="020B0604020202020204" pitchFamily="34" charset="0"/>
              <a:buChar char="•"/>
            </a:pPr>
            <a:r>
              <a:rPr lang="en-US" sz="1800" dirty="0"/>
              <a:t>Youth Voices Task Force Lead: Mickey </a:t>
            </a:r>
            <a:r>
              <a:rPr lang="en-US" sz="1800" dirty="0" err="1"/>
              <a:t>Carrothers</a:t>
            </a:r>
            <a:endParaRPr lang="en-US" sz="1800" dirty="0"/>
          </a:p>
        </p:txBody>
      </p:sp>
      <p:sp>
        <p:nvSpPr>
          <p:cNvPr id="4" name="Footer Placeholder 3">
            <a:extLst>
              <a:ext uri="{FF2B5EF4-FFF2-40B4-BE49-F238E27FC236}">
                <a16:creationId xmlns:a16="http://schemas.microsoft.com/office/drawing/2014/main" id="{31FDD79D-2FDF-1690-8686-4DB3431F2F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defRPr/>
            </a:pPr>
            <a:endParaRPr lang="en-US" kern="1200">
              <a:solidFill>
                <a:schemeClr val="tx1">
                  <a:lumMod val="75000"/>
                  <a:lumOff val="25000"/>
                </a:schemeClr>
              </a:solidFill>
              <a:latin typeface="Calibri" panose="020F0502020204030204"/>
              <a:ea typeface="+mn-ea"/>
              <a:cs typeface="+mn-cs"/>
            </a:endParaRPr>
          </a:p>
        </p:txBody>
      </p:sp>
    </p:spTree>
    <p:extLst>
      <p:ext uri="{BB962C8B-B14F-4D97-AF65-F5344CB8AC3E}">
        <p14:creationId xmlns:p14="http://schemas.microsoft.com/office/powerpoint/2010/main" val="2226605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8499B4-F38D-0B3A-EEC2-2B10F39F21F4}"/>
              </a:ext>
            </a:extLst>
          </p:cNvPr>
          <p:cNvSpPr>
            <a:spLocks noGrp="1"/>
          </p:cNvSpPr>
          <p:nvPr>
            <p:ph type="title"/>
          </p:nvPr>
        </p:nvSpPr>
        <p:spPr>
          <a:xfrm>
            <a:off x="808638" y="386930"/>
            <a:ext cx="9236700" cy="1188950"/>
          </a:xfrm>
        </p:spPr>
        <p:txBody>
          <a:bodyPr anchor="b">
            <a:normAutofit/>
          </a:bodyPr>
          <a:lstStyle/>
          <a:p>
            <a:r>
              <a:rPr lang="en-US" sz="5400" dirty="0"/>
              <a:t>New Business / Agenda</a:t>
            </a:r>
          </a:p>
        </p:txBody>
      </p:sp>
      <p:grpSp>
        <p:nvGrpSpPr>
          <p:cNvPr id="15" name="Group 1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6" name="Rectangle 1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7B3F0054-2317-C10E-238A-C9AE588D55F7}"/>
              </a:ext>
            </a:extLst>
          </p:cNvPr>
          <p:cNvSpPr>
            <a:spLocks noGrp="1"/>
          </p:cNvSpPr>
          <p:nvPr>
            <p:ph idx="1"/>
          </p:nvPr>
        </p:nvSpPr>
        <p:spPr>
          <a:xfrm>
            <a:off x="793660" y="2599509"/>
            <a:ext cx="10143668" cy="3435531"/>
          </a:xfrm>
        </p:spPr>
        <p:txBody>
          <a:bodyPr anchor="ctr">
            <a:normAutofit lnSpcReduction="10000"/>
          </a:bodyPr>
          <a:lstStyle/>
          <a:p>
            <a:r>
              <a:rPr lang="en-US" sz="2400" dirty="0"/>
              <a:t>Coalition Meeting Structure – Outward focus; organization spotlights</a:t>
            </a:r>
          </a:p>
          <a:p>
            <a:r>
              <a:rPr lang="en-US" sz="2400" dirty="0"/>
              <a:t>Task Force Meeting Structure</a:t>
            </a:r>
          </a:p>
          <a:p>
            <a:r>
              <a:rPr lang="en-US" sz="2400" dirty="0"/>
              <a:t>Member Engagement Surveys</a:t>
            </a:r>
          </a:p>
          <a:p>
            <a:r>
              <a:rPr lang="en-US" sz="2400" dirty="0"/>
              <a:t>Elevation Grant</a:t>
            </a:r>
          </a:p>
          <a:p>
            <a:r>
              <a:rPr lang="en-US" sz="2400" dirty="0"/>
              <a:t>MCYVPC Conference</a:t>
            </a:r>
          </a:p>
          <a:p>
            <a:r>
              <a:rPr lang="en-US" sz="2400" dirty="0"/>
              <a:t>Strategic Planning 2024-2027</a:t>
            </a:r>
          </a:p>
          <a:p>
            <a:r>
              <a:rPr lang="en-US" sz="2400" dirty="0"/>
              <a:t>Legislative Session &amp; Bills We’re Following</a:t>
            </a:r>
          </a:p>
          <a:p>
            <a:r>
              <a:rPr lang="en-US" sz="2400" dirty="0"/>
              <a:t>Member Announcements </a:t>
            </a:r>
          </a:p>
        </p:txBody>
      </p:sp>
      <p:sp>
        <p:nvSpPr>
          <p:cNvPr id="4" name="Footer Placeholder 3">
            <a:extLst>
              <a:ext uri="{FF2B5EF4-FFF2-40B4-BE49-F238E27FC236}">
                <a16:creationId xmlns:a16="http://schemas.microsoft.com/office/drawing/2014/main" id="{875B8BA5-C554-A88D-8B42-A6B78E831714}"/>
              </a:ext>
            </a:extLst>
          </p:cNvPr>
          <p:cNvSpPr>
            <a:spLocks noGrp="1"/>
          </p:cNvSpPr>
          <p:nvPr>
            <p:ph type="ftr" sz="quarter" idx="11"/>
          </p:nvPr>
        </p:nvSpPr>
        <p:spPr>
          <a:xfrm>
            <a:off x="4038600" y="6492240"/>
            <a:ext cx="4114800" cy="365125"/>
          </a:xfrm>
        </p:spPr>
        <p:txBody>
          <a:bodyPr>
            <a:normAutofit/>
          </a:bodyPr>
          <a:lstStyle/>
          <a:p>
            <a:endParaRPr lang="en-US" dirty="0"/>
          </a:p>
        </p:txBody>
      </p:sp>
    </p:spTree>
    <p:extLst>
      <p:ext uri="{BB962C8B-B14F-4D97-AF65-F5344CB8AC3E}">
        <p14:creationId xmlns:p14="http://schemas.microsoft.com/office/powerpoint/2010/main" val="3386695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ACDF5-AEE3-DCA2-B22A-CD01BFC38B93}"/>
              </a:ext>
            </a:extLst>
          </p:cNvPr>
          <p:cNvSpPr>
            <a:spLocks noGrp="1"/>
          </p:cNvSpPr>
          <p:nvPr>
            <p:ph type="title"/>
          </p:nvPr>
        </p:nvSpPr>
        <p:spPr>
          <a:xfrm>
            <a:off x="808638" y="386930"/>
            <a:ext cx="9236700" cy="1188950"/>
          </a:xfrm>
        </p:spPr>
        <p:txBody>
          <a:bodyPr anchor="b">
            <a:normAutofit/>
          </a:bodyPr>
          <a:lstStyle/>
          <a:p>
            <a:r>
              <a:rPr lang="en-US" sz="5400" dirty="0"/>
              <a:t>Elevation Grant </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303FBD-41FD-60C7-EB72-CEB002D883B8}"/>
              </a:ext>
            </a:extLst>
          </p:cNvPr>
          <p:cNvSpPr>
            <a:spLocks noGrp="1"/>
          </p:cNvSpPr>
          <p:nvPr>
            <p:ph idx="1"/>
          </p:nvPr>
        </p:nvSpPr>
        <p:spPr>
          <a:xfrm>
            <a:off x="793660" y="2599509"/>
            <a:ext cx="10143668" cy="3435531"/>
          </a:xfrm>
        </p:spPr>
        <p:txBody>
          <a:bodyPr anchor="ctr">
            <a:normAutofit/>
          </a:bodyPr>
          <a:lstStyle/>
          <a:p>
            <a:r>
              <a:rPr lang="en-US" sz="2200" dirty="0"/>
              <a:t>The coalition received funding from The Indianapolis Foundation.</a:t>
            </a:r>
          </a:p>
          <a:p>
            <a:r>
              <a:rPr lang="en-US" sz="2200" dirty="0"/>
              <a:t>The funding will support:</a:t>
            </a:r>
          </a:p>
          <a:p>
            <a:pPr lvl="1"/>
            <a:r>
              <a:rPr lang="en-US" sz="2200" dirty="0"/>
              <a:t>Coalition Coordinator</a:t>
            </a:r>
          </a:p>
          <a:p>
            <a:pPr lvl="1"/>
            <a:r>
              <a:rPr lang="en-US" sz="2200" dirty="0"/>
              <a:t>Interns (12 HS Youth x $1,500 stipend, 6 Supervisor (18 – 25) x $2,500 stipend)</a:t>
            </a:r>
          </a:p>
          <a:p>
            <a:pPr lvl="1"/>
            <a:r>
              <a:rPr lang="en-US" sz="2200" dirty="0"/>
              <a:t>Firearm Safety Campaign</a:t>
            </a:r>
          </a:p>
          <a:p>
            <a:pPr lvl="1"/>
            <a:r>
              <a:rPr lang="en-US" sz="2200" dirty="0"/>
              <a:t>Educational Opportunities</a:t>
            </a:r>
          </a:p>
          <a:p>
            <a:pPr lvl="1"/>
            <a:r>
              <a:rPr lang="en-US" sz="2200" dirty="0"/>
              <a:t>“Love Is” Campaign</a:t>
            </a:r>
          </a:p>
          <a:p>
            <a:r>
              <a:rPr lang="en-US" sz="2200" dirty="0"/>
              <a:t>Fiscal partnership with Marion County Commission on Youth, Inc. (MCCOY)</a:t>
            </a:r>
          </a:p>
          <a:p>
            <a:endParaRPr lang="en-US" sz="2200" dirty="0"/>
          </a:p>
        </p:txBody>
      </p:sp>
      <p:sp>
        <p:nvSpPr>
          <p:cNvPr id="4" name="Footer Placeholder 3">
            <a:extLst>
              <a:ext uri="{FF2B5EF4-FFF2-40B4-BE49-F238E27FC236}">
                <a16:creationId xmlns:a16="http://schemas.microsoft.com/office/drawing/2014/main" id="{C91F46B5-AD8B-152A-FD07-C7E5F4AE7358}"/>
              </a:ext>
            </a:extLst>
          </p:cNvPr>
          <p:cNvSpPr>
            <a:spLocks noGrp="1"/>
          </p:cNvSpPr>
          <p:nvPr>
            <p:ph type="ftr" sz="quarter" idx="11"/>
          </p:nvPr>
        </p:nvSpPr>
        <p:spPr>
          <a:xfrm>
            <a:off x="4038600" y="6492240"/>
            <a:ext cx="4114800" cy="365125"/>
          </a:xfrm>
        </p:spPr>
        <p:txBody>
          <a:bodyPr>
            <a:normAutofit/>
          </a:bodyPr>
          <a:lstStyle/>
          <a:p>
            <a:endParaRPr lang="en-US" dirty="0"/>
          </a:p>
        </p:txBody>
      </p:sp>
      <p:pic>
        <p:nvPicPr>
          <p:cNvPr id="6" name="Picture 5" descr="Logo, icon&#10;&#10;Description automatically generated">
            <a:extLst>
              <a:ext uri="{FF2B5EF4-FFF2-40B4-BE49-F238E27FC236}">
                <a16:creationId xmlns:a16="http://schemas.microsoft.com/office/drawing/2014/main" id="{BF5986B4-D85D-8173-A5B4-2E7B97A95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Tree>
    <p:extLst>
      <p:ext uri="{BB962C8B-B14F-4D97-AF65-F5344CB8AC3E}">
        <p14:creationId xmlns:p14="http://schemas.microsoft.com/office/powerpoint/2010/main" val="361949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ACDF5-AEE3-DCA2-B22A-CD01BFC38B93}"/>
              </a:ext>
            </a:extLst>
          </p:cNvPr>
          <p:cNvSpPr>
            <a:spLocks noGrp="1"/>
          </p:cNvSpPr>
          <p:nvPr>
            <p:ph type="title"/>
          </p:nvPr>
        </p:nvSpPr>
        <p:spPr>
          <a:xfrm>
            <a:off x="808638" y="386930"/>
            <a:ext cx="9236700" cy="1188950"/>
          </a:xfrm>
        </p:spPr>
        <p:txBody>
          <a:bodyPr anchor="b">
            <a:normAutofit/>
          </a:bodyPr>
          <a:lstStyle/>
          <a:p>
            <a:r>
              <a:rPr lang="en-US" sz="5400" dirty="0"/>
              <a:t>Strategic Planning 2024-2027</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91F46B5-AD8B-152A-FD07-C7E5F4AE7358}"/>
              </a:ext>
            </a:extLst>
          </p:cNvPr>
          <p:cNvSpPr>
            <a:spLocks noGrp="1"/>
          </p:cNvSpPr>
          <p:nvPr>
            <p:ph type="ftr" sz="quarter" idx="11"/>
          </p:nvPr>
        </p:nvSpPr>
        <p:spPr>
          <a:xfrm>
            <a:off x="4038600" y="6492240"/>
            <a:ext cx="4114800" cy="365125"/>
          </a:xfrm>
        </p:spPr>
        <p:txBody>
          <a:bodyPr>
            <a:normAutofit/>
          </a:bodyPr>
          <a:lstStyle/>
          <a:p>
            <a:endParaRPr lang="en-US" dirty="0"/>
          </a:p>
        </p:txBody>
      </p:sp>
      <p:pic>
        <p:nvPicPr>
          <p:cNvPr id="6" name="Picture 5" descr="Logo, icon&#10;&#10;Description automatically generated">
            <a:extLst>
              <a:ext uri="{FF2B5EF4-FFF2-40B4-BE49-F238E27FC236}">
                <a16:creationId xmlns:a16="http://schemas.microsoft.com/office/drawing/2014/main" id="{BF5986B4-D85D-8173-A5B4-2E7B97A95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pic>
        <p:nvPicPr>
          <p:cNvPr id="5" name="Picture 4">
            <a:extLst>
              <a:ext uri="{FF2B5EF4-FFF2-40B4-BE49-F238E27FC236}">
                <a16:creationId xmlns:a16="http://schemas.microsoft.com/office/drawing/2014/main" id="{5C23C32E-A881-7EF5-DD31-37E176A23D46}"/>
              </a:ext>
            </a:extLst>
          </p:cNvPr>
          <p:cNvPicPr>
            <a:picLocks noChangeAspect="1"/>
          </p:cNvPicPr>
          <p:nvPr/>
        </p:nvPicPr>
        <p:blipFill>
          <a:blip r:embed="rId3"/>
          <a:stretch>
            <a:fillRect/>
          </a:stretch>
        </p:blipFill>
        <p:spPr>
          <a:xfrm>
            <a:off x="1629762" y="2264699"/>
            <a:ext cx="8839200" cy="4086225"/>
          </a:xfrm>
          <a:prstGeom prst="rect">
            <a:avLst/>
          </a:prstGeom>
        </p:spPr>
      </p:pic>
    </p:spTree>
    <p:extLst>
      <p:ext uri="{BB962C8B-B14F-4D97-AF65-F5344CB8AC3E}">
        <p14:creationId xmlns:p14="http://schemas.microsoft.com/office/powerpoint/2010/main" val="4160174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ACDF5-AEE3-DCA2-B22A-CD01BFC38B93}"/>
              </a:ext>
            </a:extLst>
          </p:cNvPr>
          <p:cNvSpPr>
            <a:spLocks noGrp="1"/>
          </p:cNvSpPr>
          <p:nvPr>
            <p:ph type="title"/>
          </p:nvPr>
        </p:nvSpPr>
        <p:spPr>
          <a:xfrm>
            <a:off x="808638" y="386930"/>
            <a:ext cx="9236700" cy="1188950"/>
          </a:xfrm>
        </p:spPr>
        <p:txBody>
          <a:bodyPr anchor="b">
            <a:normAutofit/>
          </a:bodyPr>
          <a:lstStyle/>
          <a:p>
            <a:r>
              <a:rPr lang="en-US" sz="5400" dirty="0"/>
              <a:t>2023 Legislative Session</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91F46B5-AD8B-152A-FD07-C7E5F4AE7358}"/>
              </a:ext>
            </a:extLst>
          </p:cNvPr>
          <p:cNvSpPr>
            <a:spLocks noGrp="1"/>
          </p:cNvSpPr>
          <p:nvPr>
            <p:ph type="ftr" sz="quarter" idx="11"/>
          </p:nvPr>
        </p:nvSpPr>
        <p:spPr>
          <a:xfrm>
            <a:off x="4038600" y="6492240"/>
            <a:ext cx="4114800" cy="365125"/>
          </a:xfrm>
        </p:spPr>
        <p:txBody>
          <a:bodyPr>
            <a:normAutofit/>
          </a:bodyPr>
          <a:lstStyle/>
          <a:p>
            <a:endParaRPr lang="en-US" dirty="0"/>
          </a:p>
        </p:txBody>
      </p:sp>
      <p:pic>
        <p:nvPicPr>
          <p:cNvPr id="6" name="Picture 5" descr="Logo, icon&#10;&#10;Description automatically generated">
            <a:extLst>
              <a:ext uri="{FF2B5EF4-FFF2-40B4-BE49-F238E27FC236}">
                <a16:creationId xmlns:a16="http://schemas.microsoft.com/office/drawing/2014/main" id="{BF5986B4-D85D-8173-A5B4-2E7B97A95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pic>
        <p:nvPicPr>
          <p:cNvPr id="7" name="Content Placeholder 12" descr="Text&#10;&#10;Description automatically generated">
            <a:extLst>
              <a:ext uri="{FF2B5EF4-FFF2-40B4-BE49-F238E27FC236}">
                <a16:creationId xmlns:a16="http://schemas.microsoft.com/office/drawing/2014/main" id="{2901015B-81CA-D3AB-E997-0D5C0930B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198" y="1825625"/>
            <a:ext cx="3657600" cy="3657600"/>
          </a:xfrm>
          <a:prstGeom prst="rect">
            <a:avLst/>
          </a:prstGeom>
        </p:spPr>
      </p:pic>
      <p:pic>
        <p:nvPicPr>
          <p:cNvPr id="8" name="Content Placeholder 8" descr="Text&#10;&#10;Description automatically generated with low confidence">
            <a:extLst>
              <a:ext uri="{FF2B5EF4-FFF2-40B4-BE49-F238E27FC236}">
                <a16:creationId xmlns:a16="http://schemas.microsoft.com/office/drawing/2014/main" id="{7EE09AC6-EAA6-E078-914A-86F36D331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8160" y="1870364"/>
            <a:ext cx="3657600" cy="3657600"/>
          </a:xfrm>
          <a:prstGeom prst="rect">
            <a:avLst/>
          </a:prstGeom>
        </p:spPr>
      </p:pic>
      <p:pic>
        <p:nvPicPr>
          <p:cNvPr id="18" name="Picture 17" descr="A picture containing text, sign&#10;&#10;Description automatically generated">
            <a:extLst>
              <a:ext uri="{FF2B5EF4-FFF2-40B4-BE49-F238E27FC236}">
                <a16:creationId xmlns:a16="http://schemas.microsoft.com/office/drawing/2014/main" id="{174B7464-9C87-D771-B0A4-F890189BAD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825625"/>
            <a:ext cx="3657600" cy="3657600"/>
          </a:xfrm>
          <a:prstGeom prst="rect">
            <a:avLst/>
          </a:prstGeom>
        </p:spPr>
      </p:pic>
    </p:spTree>
    <p:extLst>
      <p:ext uri="{BB962C8B-B14F-4D97-AF65-F5344CB8AC3E}">
        <p14:creationId xmlns:p14="http://schemas.microsoft.com/office/powerpoint/2010/main" val="1530233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ACDF5-AEE3-DCA2-B22A-CD01BFC38B93}"/>
              </a:ext>
            </a:extLst>
          </p:cNvPr>
          <p:cNvSpPr>
            <a:spLocks noGrp="1"/>
          </p:cNvSpPr>
          <p:nvPr>
            <p:ph type="title"/>
          </p:nvPr>
        </p:nvSpPr>
        <p:spPr>
          <a:xfrm>
            <a:off x="808638" y="386930"/>
            <a:ext cx="9236700" cy="1188950"/>
          </a:xfrm>
        </p:spPr>
        <p:txBody>
          <a:bodyPr anchor="b">
            <a:normAutofit/>
          </a:bodyPr>
          <a:lstStyle/>
          <a:p>
            <a:r>
              <a:rPr lang="en-US" sz="5400" dirty="0"/>
              <a:t>2023 Legislative Session</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91F46B5-AD8B-152A-FD07-C7E5F4AE7358}"/>
              </a:ext>
            </a:extLst>
          </p:cNvPr>
          <p:cNvSpPr>
            <a:spLocks noGrp="1"/>
          </p:cNvSpPr>
          <p:nvPr>
            <p:ph type="ftr" sz="quarter" idx="11"/>
          </p:nvPr>
        </p:nvSpPr>
        <p:spPr>
          <a:xfrm>
            <a:off x="4038600" y="6492240"/>
            <a:ext cx="4114800" cy="365125"/>
          </a:xfrm>
        </p:spPr>
        <p:txBody>
          <a:bodyPr>
            <a:normAutofit/>
          </a:bodyPr>
          <a:lstStyle/>
          <a:p>
            <a:endParaRPr lang="en-US" dirty="0"/>
          </a:p>
        </p:txBody>
      </p:sp>
      <p:pic>
        <p:nvPicPr>
          <p:cNvPr id="6" name="Picture 5" descr="Logo, icon&#10;&#10;Description automatically generated">
            <a:extLst>
              <a:ext uri="{FF2B5EF4-FFF2-40B4-BE49-F238E27FC236}">
                <a16:creationId xmlns:a16="http://schemas.microsoft.com/office/drawing/2014/main" id="{BF5986B4-D85D-8173-A5B4-2E7B97A95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pic>
        <p:nvPicPr>
          <p:cNvPr id="5" name="Picture 4" descr="Timeline&#10;&#10;Description automatically generated">
            <a:extLst>
              <a:ext uri="{FF2B5EF4-FFF2-40B4-BE49-F238E27FC236}">
                <a16:creationId xmlns:a16="http://schemas.microsoft.com/office/drawing/2014/main" id="{EDEF9B52-1FB0-C5E6-251C-6EEE844D52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828800"/>
            <a:ext cx="3657600" cy="3657600"/>
          </a:xfrm>
          <a:prstGeom prst="rect">
            <a:avLst/>
          </a:prstGeom>
        </p:spPr>
      </p:pic>
      <p:pic>
        <p:nvPicPr>
          <p:cNvPr id="14" name="Picture 13" descr="Timeline&#10;&#10;Description automatically generated">
            <a:extLst>
              <a:ext uri="{FF2B5EF4-FFF2-40B4-BE49-F238E27FC236}">
                <a16:creationId xmlns:a16="http://schemas.microsoft.com/office/drawing/2014/main" id="{4508F0BC-393E-D23D-4ECD-BEFFCFE737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0248" y="1828800"/>
            <a:ext cx="3657600" cy="3657600"/>
          </a:xfrm>
          <a:prstGeom prst="rect">
            <a:avLst/>
          </a:prstGeom>
        </p:spPr>
      </p:pic>
      <p:pic>
        <p:nvPicPr>
          <p:cNvPr id="17" name="Picture 16" descr="Timeline&#10;&#10;Description automatically generated">
            <a:extLst>
              <a:ext uri="{FF2B5EF4-FFF2-40B4-BE49-F238E27FC236}">
                <a16:creationId xmlns:a16="http://schemas.microsoft.com/office/drawing/2014/main" id="{33E2C2B9-86CE-0506-AD7F-3AD384A337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8160" y="1828800"/>
            <a:ext cx="3657600" cy="3657600"/>
          </a:xfrm>
          <a:prstGeom prst="rect">
            <a:avLst/>
          </a:prstGeom>
        </p:spPr>
      </p:pic>
    </p:spTree>
    <p:extLst>
      <p:ext uri="{BB962C8B-B14F-4D97-AF65-F5344CB8AC3E}">
        <p14:creationId xmlns:p14="http://schemas.microsoft.com/office/powerpoint/2010/main" val="359288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F930A3D-658D-48F5-A13E-C57BA0B2B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65538" y="385757"/>
            <a:ext cx="1715478" cy="64465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413" y="269325"/>
            <a:ext cx="5591744"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computer&#10;&#10;Description automatically generated">
            <a:extLst>
              <a:ext uri="{FF2B5EF4-FFF2-40B4-BE49-F238E27FC236}">
                <a16:creationId xmlns:a16="http://schemas.microsoft.com/office/drawing/2014/main" id="{9FE0D97E-08CD-FD4E-4A01-2B725DFE5C58}"/>
              </a:ext>
            </a:extLst>
          </p:cNvPr>
          <p:cNvPicPr>
            <a:picLocks noChangeAspect="1"/>
          </p:cNvPicPr>
          <p:nvPr/>
        </p:nvPicPr>
        <p:blipFill rotWithShape="1">
          <a:blip r:embed="rId3">
            <a:extLst>
              <a:ext uri="{28A0092B-C50C-407E-A947-70E740481C1C}">
                <a14:useLocalDpi xmlns:a14="http://schemas.microsoft.com/office/drawing/2010/main" val="0"/>
              </a:ext>
            </a:extLst>
          </a:blip>
          <a:srcRect r="-4" b="2030"/>
          <a:stretch/>
        </p:blipFill>
        <p:spPr>
          <a:xfrm>
            <a:off x="965587" y="425052"/>
            <a:ext cx="5127395" cy="2825496"/>
          </a:xfrm>
          <a:prstGeom prst="rect">
            <a:avLst/>
          </a:prstGeom>
        </p:spPr>
      </p:pic>
      <p:pic>
        <p:nvPicPr>
          <p:cNvPr id="20" name="Picture 19" descr="Graphical user interface, text, application, email, website&#10;&#10;Description automatically generated">
            <a:extLst>
              <a:ext uri="{FF2B5EF4-FFF2-40B4-BE49-F238E27FC236}">
                <a16:creationId xmlns:a16="http://schemas.microsoft.com/office/drawing/2014/main" id="{1C1D3420-B8E2-8D49-A756-1299893E2C66}"/>
              </a:ext>
            </a:extLst>
          </p:cNvPr>
          <p:cNvPicPr>
            <a:picLocks noChangeAspect="1"/>
          </p:cNvPicPr>
          <p:nvPr/>
        </p:nvPicPr>
        <p:blipFill rotWithShape="1">
          <a:blip r:embed="rId4">
            <a:extLst>
              <a:ext uri="{28A0092B-C50C-407E-A947-70E740481C1C}">
                <a14:useLocalDpi xmlns:a14="http://schemas.microsoft.com/office/drawing/2010/main" val="0"/>
              </a:ext>
            </a:extLst>
          </a:blip>
          <a:srcRect r="-4" b="2030"/>
          <a:stretch/>
        </p:blipFill>
        <p:spPr>
          <a:xfrm>
            <a:off x="968605" y="3437313"/>
            <a:ext cx="5127395" cy="2825496"/>
          </a:xfrm>
          <a:prstGeom prst="rect">
            <a:avLst/>
          </a:prstGeom>
        </p:spPr>
      </p:pic>
      <p:sp>
        <p:nvSpPr>
          <p:cNvPr id="33" name="Rectangle 32">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0543"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91F46B5-AD8B-152A-FD07-C7E5F4AE7358}"/>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pic>
        <p:nvPicPr>
          <p:cNvPr id="6" name="Picture 5" descr="Logo, icon&#10;&#10;Description automatically generated">
            <a:extLst>
              <a:ext uri="{FF2B5EF4-FFF2-40B4-BE49-F238E27FC236}">
                <a16:creationId xmlns:a16="http://schemas.microsoft.com/office/drawing/2014/main" id="{BF5986B4-D85D-8173-A5B4-2E7B97A959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2800" y="5669280"/>
            <a:ext cx="914400" cy="914400"/>
          </a:xfrm>
          <a:prstGeom prst="rect">
            <a:avLst/>
          </a:prstGeom>
        </p:spPr>
      </p:pic>
      <p:sp>
        <p:nvSpPr>
          <p:cNvPr id="23" name="Content Placeholder 6">
            <a:extLst>
              <a:ext uri="{FF2B5EF4-FFF2-40B4-BE49-F238E27FC236}">
                <a16:creationId xmlns:a16="http://schemas.microsoft.com/office/drawing/2014/main" id="{48DE383B-357E-DAEB-ECA6-E77D23A01E44}"/>
              </a:ext>
            </a:extLst>
          </p:cNvPr>
          <p:cNvSpPr>
            <a:spLocks noGrp="1"/>
          </p:cNvSpPr>
          <p:nvPr>
            <p:ph idx="1"/>
          </p:nvPr>
        </p:nvSpPr>
        <p:spPr>
          <a:xfrm>
            <a:off x="7179966" y="425052"/>
            <a:ext cx="4480560" cy="3785616"/>
          </a:xfrm>
          <a:solidFill>
            <a:schemeClr val="bg1"/>
          </a:solidFill>
        </p:spPr>
        <p:txBody>
          <a:bodyPr>
            <a:noAutofit/>
          </a:bodyPr>
          <a:lstStyle/>
          <a:p>
            <a:pPr marL="0" indent="0">
              <a:buNone/>
            </a:pPr>
            <a:r>
              <a:rPr lang="en-US" sz="2400" dirty="0"/>
              <a:t>Find </a:t>
            </a:r>
            <a:r>
              <a:rPr lang="en-US" sz="2400" dirty="0">
                <a:latin typeface="+mn-lt"/>
              </a:rPr>
              <a:t>bill information</a:t>
            </a:r>
            <a:endParaRPr lang="en-US" sz="2400" dirty="0"/>
          </a:p>
          <a:p>
            <a:pPr>
              <a:spcBef>
                <a:spcPts val="0"/>
              </a:spcBef>
            </a:pPr>
            <a:r>
              <a:rPr lang="en-US" sz="2000" dirty="0"/>
              <a:t>Go to iga.in.gov</a:t>
            </a:r>
          </a:p>
          <a:p>
            <a:pPr>
              <a:spcBef>
                <a:spcPts val="0"/>
              </a:spcBef>
            </a:pPr>
            <a:r>
              <a:rPr lang="en-US" sz="2000" dirty="0"/>
              <a:t>Look to the right side, click “B</a:t>
            </a:r>
            <a:r>
              <a:rPr lang="en-US" sz="2000" dirty="0">
                <a:latin typeface="+mn-lt"/>
              </a:rPr>
              <a:t>ills” </a:t>
            </a:r>
            <a:r>
              <a:rPr lang="en-US" sz="2000" kern="1200" dirty="0">
                <a:solidFill>
                  <a:schemeClr val="tx1"/>
                </a:solidFill>
                <a:latin typeface="+mn-lt"/>
                <a:ea typeface="+mj-ea"/>
                <a:cs typeface="+mj-cs"/>
              </a:rPr>
              <a:t>and type the </a:t>
            </a:r>
            <a:r>
              <a:rPr lang="en-US" sz="2000" dirty="0">
                <a:latin typeface="+mn-lt"/>
              </a:rPr>
              <a:t>bill #.</a:t>
            </a:r>
            <a:endParaRPr lang="en-US" sz="2000" dirty="0"/>
          </a:p>
          <a:p>
            <a:pPr>
              <a:spcBef>
                <a:spcPts val="0"/>
              </a:spcBef>
            </a:pPr>
            <a:r>
              <a:rPr lang="en-US" sz="2000" dirty="0"/>
              <a:t>Click the </a:t>
            </a:r>
            <a:r>
              <a:rPr lang="en-US" sz="2000" dirty="0">
                <a:latin typeface="+mn-lt"/>
              </a:rPr>
              <a:t>bill.</a:t>
            </a:r>
          </a:p>
          <a:p>
            <a:pPr>
              <a:spcBef>
                <a:spcPts val="0"/>
              </a:spcBef>
            </a:pPr>
            <a:r>
              <a:rPr lang="en-US" sz="2000" dirty="0"/>
              <a:t>Click B</a:t>
            </a:r>
            <a:r>
              <a:rPr lang="en-US" sz="2000" dirty="0">
                <a:latin typeface="+mn-lt"/>
              </a:rPr>
              <a:t>ill </a:t>
            </a:r>
            <a:r>
              <a:rPr lang="en-US" sz="2000" dirty="0"/>
              <a:t>Actions </a:t>
            </a:r>
          </a:p>
          <a:p>
            <a:pPr>
              <a:spcBef>
                <a:spcPts val="0"/>
              </a:spcBef>
            </a:pPr>
            <a:r>
              <a:rPr lang="en-US" sz="2000" dirty="0"/>
              <a:t>Click the Committee link for members and the Committee agenda</a:t>
            </a:r>
          </a:p>
          <a:p>
            <a:pPr marL="0" indent="0">
              <a:buNone/>
            </a:pPr>
            <a:r>
              <a:rPr lang="en-US" sz="2400" dirty="0"/>
              <a:t>Deadlines</a:t>
            </a:r>
          </a:p>
          <a:p>
            <a:pPr>
              <a:spcBef>
                <a:spcPts val="0"/>
              </a:spcBef>
            </a:pPr>
            <a:r>
              <a:rPr lang="en-US" sz="2000" dirty="0"/>
              <a:t>January 20: Last day Senate bills may be assigned to committees.</a:t>
            </a:r>
          </a:p>
          <a:p>
            <a:pPr>
              <a:spcBef>
                <a:spcPts val="0"/>
              </a:spcBef>
            </a:pPr>
            <a:r>
              <a:rPr lang="en-US" sz="2000" dirty="0"/>
              <a:t>February 27: Last day for 3rd reading of House bills in House.</a:t>
            </a:r>
          </a:p>
          <a:p>
            <a:pPr>
              <a:spcBef>
                <a:spcPts val="0"/>
              </a:spcBef>
            </a:pPr>
            <a:r>
              <a:rPr lang="en-US" sz="2000" dirty="0"/>
              <a:t>February 28: Last day for 3rd reading of Senate bills in Senate.</a:t>
            </a:r>
          </a:p>
          <a:p>
            <a:pPr>
              <a:spcBef>
                <a:spcPts val="0"/>
              </a:spcBef>
            </a:pPr>
            <a:r>
              <a:rPr lang="en-US" sz="2000" dirty="0"/>
              <a:t>April 17: Last day for 3rd reading of Senate bills in House.</a:t>
            </a:r>
          </a:p>
          <a:p>
            <a:pPr>
              <a:spcBef>
                <a:spcPts val="0"/>
              </a:spcBef>
            </a:pPr>
            <a:r>
              <a:rPr lang="en-US" sz="2000" dirty="0"/>
              <a:t>April 18: Last day for 3rd reading of House bills in the Senate.</a:t>
            </a:r>
          </a:p>
          <a:p>
            <a:pPr>
              <a:spcBef>
                <a:spcPts val="0"/>
              </a:spcBef>
            </a:pPr>
            <a:r>
              <a:rPr lang="en-US" sz="2000" dirty="0"/>
              <a:t>April 29: Last day for adjournment of both houses.</a:t>
            </a:r>
          </a:p>
        </p:txBody>
      </p:sp>
    </p:spTree>
    <p:extLst>
      <p:ext uri="{BB962C8B-B14F-4D97-AF65-F5344CB8AC3E}">
        <p14:creationId xmlns:p14="http://schemas.microsoft.com/office/powerpoint/2010/main" val="1235283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4375</TotalTime>
  <Words>2254</Words>
  <Application>Microsoft Office PowerPoint</Application>
  <PresentationFormat>Widescreen</PresentationFormat>
  <Paragraphs>208</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Greycliff</vt:lpstr>
      <vt:lpstr>Office Theme</vt:lpstr>
      <vt:lpstr>Quarter 1 Coalition Meeting </vt:lpstr>
      <vt:lpstr>Mission Statement | Strategic Focus</vt:lpstr>
      <vt:lpstr>Steering team</vt:lpstr>
      <vt:lpstr>New Business / Agenda</vt:lpstr>
      <vt:lpstr>Elevation Grant </vt:lpstr>
      <vt:lpstr>Strategic Planning 2024-2027</vt:lpstr>
      <vt:lpstr>2023 Legislative Session</vt:lpstr>
      <vt:lpstr>2023 Legislative Session</vt:lpstr>
      <vt:lpstr>PowerPoint Presentation</vt:lpstr>
      <vt:lpstr>Support Communities: Housing</vt:lpstr>
      <vt:lpstr>Support Communities: Education</vt:lpstr>
      <vt:lpstr>Support Communities: Food</vt:lpstr>
      <vt:lpstr>Student Mental Health</vt:lpstr>
      <vt:lpstr>Firearm Access / Safety</vt:lpstr>
      <vt:lpstr>Other Bills We’re Following</vt:lpstr>
      <vt:lpstr>Other Bills We’re Following</vt:lpstr>
      <vt:lpstr>Member Announcements (1/5) </vt:lpstr>
      <vt:lpstr>Member Announcements (2/5) </vt:lpstr>
      <vt:lpstr>Member Announcements (3/5) </vt:lpstr>
      <vt:lpstr>Member Announcements (4/5) </vt:lpstr>
      <vt:lpstr>Member Announcements (5/5)</vt:lpstr>
      <vt:lpstr>PowerPoint Presentation</vt:lpstr>
      <vt:lpstr>Attendees (1/2)</vt:lpstr>
      <vt:lpstr>Attendees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 1 Coalition Meeting</dc:title>
  <dc:creator>Rebecca McCracken</dc:creator>
  <cp:lastModifiedBy>Rebecca McCracken</cp:lastModifiedBy>
  <cp:revision>21</cp:revision>
  <dcterms:created xsi:type="dcterms:W3CDTF">2023-01-14T01:23:58Z</dcterms:created>
  <dcterms:modified xsi:type="dcterms:W3CDTF">2023-01-18T19:47:53Z</dcterms:modified>
</cp:coreProperties>
</file>