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4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defTabSz="1866831">
              <a:defRPr>
                <a:solidFill>
                  <a:schemeClr val="accent1"/>
                </a:solidFill>
                <a:latin typeface="Zilla Slab"/>
                <a:ea typeface="Zilla Slab"/>
                <a:cs typeface="Zilla Slab"/>
                <a:sym typeface="Zilla Slab"/>
              </a:defRPr>
            </a:pPr>
            <a:r>
              <a:t>Big Brothers Big Sisters exists to create positive change in our community. We are a national organization with more than 300 local affiliates across the country, and for more than 100 years, we have operated under the belief that inherent in every child there is potential. Big Brothers Big Sisters of Central Indiana serves kids ages eight to 18, who live in Marion, Hamilton, or Johnson County.</a:t>
            </a:r>
          </a:p>
          <a:p>
            <a:pPr defTabSz="1866831">
              <a:defRPr>
                <a:solidFill>
                  <a:schemeClr val="accent1"/>
                </a:solidFill>
                <a:latin typeface="Zilla Slab"/>
                <a:ea typeface="Zilla Slab"/>
                <a:cs typeface="Zilla Slab"/>
                <a:sym typeface="Zilla Slab"/>
              </a:defRPr>
            </a:pPr>
            <a:endParaRPr/>
          </a:p>
          <a:p>
            <a:pPr defTabSz="1866831">
              <a:defRPr>
                <a:solidFill>
                  <a:schemeClr val="accent1"/>
                </a:solidFill>
                <a:latin typeface="Zilla Slab"/>
                <a:ea typeface="Zilla Slab"/>
                <a:cs typeface="Zilla Slab"/>
                <a:sym typeface="Zilla Slab"/>
              </a:defRPr>
            </a:pPr>
            <a:r>
              <a:t>We do not create potential, we are here to defend it and kids right here in Central Indiana are waiting for someone who will stand with them to defend, ignite, and empower their potential.</a:t>
            </a:r>
          </a:p>
          <a:p>
            <a:pPr defTabSz="1866831">
              <a:defRPr b="1">
                <a:solidFill>
                  <a:schemeClr val="accent1"/>
                </a:solidFill>
                <a:latin typeface="Zilla Slab"/>
                <a:ea typeface="Zilla Slab"/>
                <a:cs typeface="Zilla Slab"/>
                <a:sym typeface="Zilla Slab"/>
              </a:defRPr>
            </a:pPr>
            <a:endParaRPr/>
          </a:p>
          <a:p>
            <a:pPr defTabSz="1866831">
              <a:defRPr>
                <a:solidFill>
                  <a:schemeClr val="accent1"/>
                </a:solidFill>
                <a:latin typeface="Zilla Slab"/>
                <a:ea typeface="Zilla Slab"/>
                <a:cs typeface="Zilla Slab"/>
                <a:sym typeface="Zilla Slab"/>
              </a:defRPr>
            </a:pPr>
            <a:r>
              <a:t>The core of our mission and programming is 1:1 youth mentoring. Meaning, we pair one young person with 1-2 mentors, and they embark on their own mentoring relationship in the community with support from our agency behind the scenes.</a:t>
            </a:r>
          </a:p>
          <a:p>
            <a:pPr defTabSz="1866831">
              <a:defRPr>
                <a:solidFill>
                  <a:schemeClr val="accent1"/>
                </a:solidFill>
                <a:latin typeface="Zilla Slab"/>
                <a:ea typeface="Zilla Slab"/>
                <a:cs typeface="Zilla Slab"/>
                <a:sym typeface="Zilla Slab"/>
              </a:defRPr>
            </a:pPr>
            <a:endParaRPr/>
          </a:p>
          <a:p>
            <a:pPr defTabSz="1866831">
              <a:defRPr>
                <a:solidFill>
                  <a:schemeClr val="accent1"/>
                </a:solidFill>
                <a:latin typeface="Zilla Slab"/>
                <a:ea typeface="Zilla Slab"/>
                <a:cs typeface="Zilla Slab"/>
                <a:sym typeface="Zilla Slab"/>
              </a:defRPr>
            </a:pPr>
            <a:r>
              <a:t>We ask for a 12-month commitment from our families and mentors and ask that Bigs and Littles see each other 4-6 hours per month at minimum. Most of our mentoring relationships, or matches, end up staying together for several years with many graduating from the program when the Little graduates high school or turns 18 (whichever comes later).</a:t>
            </a:r>
          </a:p>
          <a:p>
            <a:pPr defTabSz="1866831">
              <a:defRPr>
                <a:solidFill>
                  <a:schemeClr val="accent1"/>
                </a:solidFill>
                <a:latin typeface="Zilla Slab"/>
                <a:ea typeface="Zilla Slab"/>
                <a:cs typeface="Zilla Slab"/>
                <a:sym typeface="Zilla Slab"/>
              </a:defRPr>
            </a:pPr>
            <a:endParaRPr/>
          </a:p>
          <a:p>
            <a:pPr defTabSz="1866831">
              <a:defRPr>
                <a:solidFill>
                  <a:schemeClr val="accent1"/>
                </a:solidFill>
                <a:latin typeface="Zilla Slab"/>
                <a:ea typeface="Zilla Slab"/>
                <a:cs typeface="Zilla Slab"/>
                <a:sym typeface="Zilla Slab"/>
              </a:defRPr>
            </a:pPr>
            <a:r>
              <a:t>This year alone, our agency will serve over 1100 kids in our community.</a:t>
            </a:r>
          </a:p>
          <a:p>
            <a:pPr defTabSz="1866831">
              <a:defRPr>
                <a:solidFill>
                  <a:schemeClr val="accent1"/>
                </a:solidFill>
                <a:latin typeface="Zilla Slab"/>
                <a:ea typeface="Zilla Slab"/>
                <a:cs typeface="Zilla Slab"/>
                <a:sym typeface="Zilla Slab"/>
              </a:defRPr>
            </a:pPr>
            <a:endParaRPr/>
          </a:p>
          <a:p>
            <a:pPr defTabSz="1866831">
              <a:defRPr>
                <a:solidFill>
                  <a:schemeClr val="accent1"/>
                </a:solidFill>
                <a:latin typeface="Zilla Slab"/>
                <a:ea typeface="Zilla Slab"/>
                <a:cs typeface="Zilla Slab"/>
                <a:sym typeface="Zilla Slab"/>
              </a:defRPr>
            </a:pPr>
            <a:r>
              <a:t>After today, we hope you will join us in our mission.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pPr defTabSz="1866831">
              <a:defRPr>
                <a:solidFill>
                  <a:schemeClr val="accent1"/>
                </a:solidFill>
                <a:latin typeface="Zilla Slab"/>
                <a:ea typeface="Zilla Slab"/>
                <a:cs typeface="Zilla Slab"/>
                <a:sym typeface="Zilla Slab"/>
              </a:defRPr>
            </a:pPr>
            <a:r>
              <a:t>Why is mentorship important? At Big Brothers Big Sisters, we’ve had the honor of seeing, firsthand, the difference one mentor can have for a young person’s life.</a:t>
            </a:r>
          </a:p>
          <a:p>
            <a:pPr defTabSz="1866831">
              <a:defRPr>
                <a:solidFill>
                  <a:schemeClr val="accent1"/>
                </a:solidFill>
                <a:latin typeface="Zilla Slab"/>
                <a:ea typeface="Zilla Slab"/>
                <a:cs typeface="Zilla Slab"/>
                <a:sym typeface="Zilla Slab"/>
              </a:defRPr>
            </a:pPr>
            <a:endParaRPr/>
          </a:p>
          <a:p>
            <a:pPr defTabSz="1866831">
              <a:defRPr>
                <a:solidFill>
                  <a:schemeClr val="accent1"/>
                </a:solidFill>
                <a:latin typeface="Zilla Slab"/>
                <a:ea typeface="Zilla Slab"/>
                <a:cs typeface="Zilla Slab"/>
                <a:sym typeface="Zilla Slab"/>
              </a:defRPr>
            </a:pPr>
            <a:r>
              <a:t>Mentors guide a young person, give them another accountability partner, and support them through the ups and downs that just come with growing up. Through research, we’ve seen that having a mentor can:</a:t>
            </a:r>
          </a:p>
          <a:p>
            <a:pPr marL="228600" indent="-228600" defTabSz="1866831">
              <a:buSzPct val="100000"/>
              <a:buAutoNum type="arabicPeriod"/>
              <a:defRPr>
                <a:solidFill>
                  <a:schemeClr val="accent1"/>
                </a:solidFill>
                <a:latin typeface="Zilla Slab"/>
                <a:ea typeface="Zilla Slab"/>
                <a:cs typeface="Zilla Slab"/>
                <a:sym typeface="Zilla Slab"/>
              </a:defRPr>
            </a:pPr>
            <a:r>
              <a:t>Increase the young person’s academic performance</a:t>
            </a:r>
          </a:p>
          <a:p>
            <a:pPr marL="228600" indent="-228600" defTabSz="1866831">
              <a:buSzPct val="100000"/>
              <a:buAutoNum type="arabicPeriod"/>
              <a:defRPr>
                <a:solidFill>
                  <a:schemeClr val="accent1"/>
                </a:solidFill>
                <a:latin typeface="Zilla Slab"/>
                <a:ea typeface="Zilla Slab"/>
                <a:cs typeface="Zilla Slab"/>
                <a:sym typeface="Zilla Slab"/>
              </a:defRPr>
            </a:pPr>
            <a:r>
              <a:t>Help the young person grow socially and emotionally</a:t>
            </a:r>
          </a:p>
          <a:p>
            <a:pPr marL="228600" indent="-228600" defTabSz="1866831">
              <a:buSzPct val="100000"/>
              <a:buAutoNum type="arabicPeriod"/>
              <a:defRPr>
                <a:solidFill>
                  <a:schemeClr val="accent1"/>
                </a:solidFill>
                <a:latin typeface="Zilla Slab"/>
                <a:ea typeface="Zilla Slab"/>
                <a:cs typeface="Zilla Slab"/>
                <a:sym typeface="Zilla Slab"/>
              </a:defRPr>
            </a:pPr>
            <a:r>
              <a:t>Help the young person avoid risky behaviors</a:t>
            </a:r>
          </a:p>
          <a:p>
            <a:pPr defTabSz="1866831">
              <a:defRPr>
                <a:solidFill>
                  <a:schemeClr val="accent1"/>
                </a:solidFill>
                <a:latin typeface="Zilla Slab"/>
                <a:ea typeface="Zilla Slab"/>
                <a:cs typeface="Zilla Slab"/>
                <a:sym typeface="Zilla Slab"/>
              </a:defRPr>
            </a:pPr>
            <a:endParaRPr/>
          </a:p>
          <a:p>
            <a:pPr defTabSz="1866831">
              <a:defRPr>
                <a:solidFill>
                  <a:schemeClr val="accent1"/>
                </a:solidFill>
                <a:latin typeface="Zilla Slab"/>
                <a:ea typeface="Zilla Slab"/>
                <a:cs typeface="Zilla Slab"/>
                <a:sym typeface="Zilla Slab"/>
              </a:defRPr>
            </a:pPr>
            <a:r>
              <a:t>We’ve talked about WHY mentoring matters, now let’s talk about the demand for mentors in central Indiana.</a:t>
            </a:r>
          </a:p>
          <a:p>
            <a:endParaRPr/>
          </a:p>
          <a:p>
            <a:r>
              <a:t>[Pause for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Our agency is purposeful in our support for children who are facing adversities or have experienced some kind of trauma.</a:t>
            </a:r>
          </a:p>
          <a:p>
            <a:pPr marL="342900" indent="-342900">
              <a:buSzPct val="100000"/>
              <a:buFont typeface="Arial"/>
              <a:buChar char="•"/>
            </a:pPr>
            <a:r>
              <a:t>Over 35% of the youth we serve have a parent or caregiver who have been incarcerated</a:t>
            </a:r>
          </a:p>
          <a:p>
            <a:pPr marL="342900" indent="-342900">
              <a:buSzPct val="100000"/>
              <a:buFont typeface="Arial"/>
              <a:buChar char="•"/>
            </a:pPr>
            <a:r>
              <a:t>85% are living at an economic level that makes them eligible to receive free or reduced lunch</a:t>
            </a:r>
          </a:p>
          <a:p>
            <a:pPr marL="342900" indent="-342900">
              <a:buSzPct val="100000"/>
              <a:buFont typeface="Arial"/>
              <a:buChar char="•"/>
            </a:pPr>
            <a:r>
              <a:t>And over 70% live in a single parent home.</a:t>
            </a:r>
          </a:p>
          <a:p>
            <a:endParaRPr/>
          </a:p>
          <a:p>
            <a:r>
              <a:t>But putting a consistent, caring adult role model in these kids lives helps keep them on the path to a successful future.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Welcome and thank you for hosting Big Brothers Big Sisters of Central Indiana. My name is NAME and I am the ROLE at Big Brothers Big Sisters of Central Indiana. [Let them get to know you.]</a:t>
            </a:r>
          </a:p>
          <a:p>
            <a:endParaRPr/>
          </a:p>
          <a:p>
            <a:r>
              <a:t>I am excited to be here with you today to share some more about what we do, and how you can get involved to defend the potential of kids right here in your community. </a:t>
            </a:r>
          </a:p>
          <a:p>
            <a:endParaRPr/>
          </a:p>
          <a:p>
            <a:r>
              <a:t>I have lots of information to go over with you, but I want to start by sharing a quick video to just introduce our organization and what we’re about.</a:t>
            </a:r>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Questions from the chat or from guests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Make the Ask, tell them the next steps.</a:t>
            </a:r>
          </a:p>
          <a:p>
            <a:endParaRPr/>
          </a:p>
          <a:p>
            <a:r>
              <a:t>If you have any questions about volunteering with Big Brothers Big Sisters, supporting the agency, or attending an event, now is the time to ask! Again, we hope you will consider beginning the process to becoming a Big by filling out the inquiry form in front of you. </a:t>
            </a:r>
          </a:p>
          <a:p>
            <a:endParaRPr/>
          </a:p>
          <a:p>
            <a:r>
              <a:t>Thank you for helping us defend the potential of more kids right here in Central Indiana!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Title Slide">
    <p:bg>
      <p:bgPr>
        <a:solidFill>
          <a:srgbClr val="000000"/>
        </a:solidFill>
        <a:effectLst/>
      </p:bgPr>
    </p:bg>
    <p:spTree>
      <p:nvGrpSpPr>
        <p:cNvPr id="1" name=""/>
        <p:cNvGrpSpPr/>
        <p:nvPr/>
      </p:nvGrpSpPr>
      <p:grpSpPr>
        <a:xfrm>
          <a:off x="0" y="0"/>
          <a:ext cx="0" cy="0"/>
          <a:chOff x="0" y="0"/>
          <a:chExt cx="0" cy="0"/>
        </a:xfrm>
      </p:grpSpPr>
      <p:sp>
        <p:nvSpPr>
          <p:cNvPr id="97" name="Picture Placeholder 2"/>
          <p:cNvSpPr>
            <a:spLocks noGrp="1"/>
          </p:cNvSpPr>
          <p:nvPr>
            <p:ph type="pic" idx="21"/>
          </p:nvPr>
        </p:nvSpPr>
        <p:spPr>
          <a:xfrm>
            <a:off x="4944762" y="0"/>
            <a:ext cx="6002314" cy="6857208"/>
          </a:xfrm>
          <a:prstGeom prst="rect">
            <a:avLst/>
          </a:prstGeom>
        </p:spPr>
        <p:txBody>
          <a:bodyPr lIns="91439" rIns="91439">
            <a:noAutofit/>
          </a:bodyPr>
          <a:lstStyle/>
          <a:p>
            <a:endParaRPr/>
          </a:p>
        </p:txBody>
      </p:sp>
      <p:sp>
        <p:nvSpPr>
          <p:cNvPr id="98" name="Slide Number"/>
          <p:cNvSpPr txBox="1">
            <a:spLocks noGrp="1"/>
          </p:cNvSpPr>
          <p:nvPr>
            <p:ph type="sldNum" sz="quarter" idx="2"/>
          </p:nvPr>
        </p:nvSpPr>
        <p:spPr>
          <a:xfrm>
            <a:off x="11689903" y="6404293"/>
            <a:ext cx="273656" cy="269241"/>
          </a:xfrm>
          <a:prstGeom prst="rect">
            <a:avLst/>
          </a:prstGeom>
        </p:spPr>
        <p:txBody>
          <a:bodyPr/>
          <a:lstStyle>
            <a:lvl1pPr>
              <a:defRPr>
                <a:solidFill>
                  <a:srgbClr val="E7E6E6"/>
                </a:solidFill>
                <a:latin typeface="Zilla Slab"/>
                <a:ea typeface="Zilla Slab"/>
                <a:cs typeface="Zilla Slab"/>
                <a:sym typeface="Zilla Slab"/>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5" name="Picture 6" descr="Picture 6"/>
          <p:cNvPicPr>
            <a:picLocks noChangeAspect="1"/>
          </p:cNvPicPr>
          <p:nvPr/>
        </p:nvPicPr>
        <p:blipFill>
          <a:blip r:embed="rId3"/>
          <a:stretch>
            <a:fillRect/>
          </a:stretch>
        </p:blipFill>
        <p:spPr>
          <a:xfrm>
            <a:off x="0" y="0"/>
            <a:ext cx="12192000" cy="6855357"/>
          </a:xfrm>
          <a:prstGeom prst="rect">
            <a:avLst/>
          </a:prstGeom>
          <a:ln w="12700">
            <a:miter lim="400000"/>
          </a:ln>
        </p:spPr>
      </p:pic>
      <p:sp>
        <p:nvSpPr>
          <p:cNvPr id="106" name="Slide Number"/>
          <p:cNvSpPr txBox="1">
            <a:spLocks noGrp="1"/>
          </p:cNvSpPr>
          <p:nvPr>
            <p:ph type="sldNum" sz="quarter" idx="2"/>
          </p:nvPr>
        </p:nvSpPr>
        <p:spPr>
          <a:xfrm>
            <a:off x="11689903" y="6404293"/>
            <a:ext cx="273656" cy="269241"/>
          </a:xfrm>
          <a:prstGeom prst="rect">
            <a:avLst/>
          </a:prstGeom>
        </p:spPr>
        <p:txBody>
          <a:bodyPr/>
          <a:lstStyle>
            <a:lvl1pPr>
              <a:defRPr>
                <a:solidFill>
                  <a:srgbClr val="000000"/>
                </a:solidFill>
                <a:latin typeface="Zilla Slab"/>
                <a:ea typeface="Zilla Slab"/>
                <a:cs typeface="Zilla Slab"/>
                <a:sym typeface="Zilla Slab"/>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13" name="Title Text"/>
          <p:cNvSpPr txBox="1">
            <a:spLocks noGrp="1"/>
          </p:cNvSpPr>
          <p:nvPr>
            <p:ph type="title"/>
          </p:nvPr>
        </p:nvSpPr>
        <p:spPr>
          <a:prstGeom prst="rect">
            <a:avLst/>
          </a:prstGeom>
        </p:spPr>
        <p:txBody>
          <a:bodyPr/>
          <a:lstStyle/>
          <a:p>
            <a:r>
              <a:t>Title Text</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41" name="Picture 7" descr="Picture 7"/>
          <p:cNvPicPr>
            <a:picLocks noChangeAspect="1"/>
          </p:cNvPicPr>
          <p:nvPr/>
        </p:nvPicPr>
        <p:blipFill>
          <a:blip r:embed="rId2"/>
          <a:stretch>
            <a:fillRect/>
          </a:stretch>
        </p:blipFill>
        <p:spPr>
          <a:xfrm>
            <a:off x="10424159" y="5486400"/>
            <a:ext cx="952382" cy="952382"/>
          </a:xfrm>
          <a:prstGeom prst="rect">
            <a:avLst/>
          </a:prstGeom>
          <a:ln w="12700">
            <a:miter lim="400000"/>
          </a:ln>
        </p:spPr>
      </p:pic>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pic>
        <p:nvPicPr>
          <p:cNvPr id="52" name="Picture 9" descr="Picture 9"/>
          <p:cNvPicPr>
            <a:picLocks noChangeAspect="1"/>
          </p:cNvPicPr>
          <p:nvPr/>
        </p:nvPicPr>
        <p:blipFill>
          <a:blip r:embed="rId2"/>
          <a:stretch>
            <a:fillRect/>
          </a:stretch>
        </p:blipFill>
        <p:spPr>
          <a:xfrm>
            <a:off x="10424159" y="5486400"/>
            <a:ext cx="952382" cy="952382"/>
          </a:xfrm>
          <a:prstGeom prst="rect">
            <a:avLst/>
          </a:prstGeom>
          <a:ln w="12700">
            <a:miter lim="400000"/>
          </a:ln>
        </p:spPr>
      </p:pic>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8" name="Picture 4" descr="Picture 4"/>
          <p:cNvPicPr>
            <a:picLocks noChangeAspect="1"/>
          </p:cNvPicPr>
          <p:nvPr/>
        </p:nvPicPr>
        <p:blipFill>
          <a:blip r:embed="rId2"/>
          <a:stretch>
            <a:fillRect/>
          </a:stretch>
        </p:blipFill>
        <p:spPr>
          <a:xfrm>
            <a:off x="10424159" y="5486400"/>
            <a:ext cx="952382" cy="952382"/>
          </a:xfrm>
          <a:prstGeom prst="rect">
            <a:avLst/>
          </a:prstGeom>
          <a:ln w="12700">
            <a:miter lim="400000"/>
          </a:ln>
        </p:spPr>
      </p:pic>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6"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7"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8"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6"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7"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8"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pic>
        <p:nvPicPr>
          <p:cNvPr id="89" name="Picture 7" descr="Picture 7"/>
          <p:cNvPicPr>
            <a:picLocks noChangeAspect="1"/>
          </p:cNvPicPr>
          <p:nvPr/>
        </p:nvPicPr>
        <p:blipFill>
          <a:blip r:embed="rId2"/>
          <a:stretch>
            <a:fillRect/>
          </a:stretch>
        </p:blipFill>
        <p:spPr>
          <a:xfrm>
            <a:off x="10424159" y="5486400"/>
            <a:ext cx="952382" cy="952382"/>
          </a:xfrm>
          <a:prstGeom prst="rect">
            <a:avLst/>
          </a:prstGeom>
          <a:ln w="12700">
            <a:miter lim="400000"/>
          </a:ln>
        </p:spPr>
      </p:pic>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7" descr="Picture 7"/>
          <p:cNvPicPr>
            <a:picLocks noChangeAspect="1"/>
          </p:cNvPicPr>
          <p:nvPr/>
        </p:nvPicPr>
        <p:blipFill>
          <a:blip r:embed="rId15"/>
          <a:stretch>
            <a:fillRect/>
          </a:stretch>
        </p:blipFill>
        <p:spPr>
          <a:xfrm>
            <a:off x="10424159" y="5486400"/>
            <a:ext cx="952382" cy="952382"/>
          </a:xfrm>
          <a:prstGeom prst="rect">
            <a:avLst/>
          </a:prstGeom>
          <a:ln w="12700">
            <a:miter lim="400000"/>
          </a:ln>
        </p:spPr>
      </p:pic>
      <p:sp>
        <p:nvSpPr>
          <p:cNvPr id="5"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mailto:jlai@bbbsci.org"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gov/gov/newsroom/2023-bill-watch/" TargetMode="External"/><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hyperlink" Target="https://mccoyouth.org/advocacy/advocacy-resources/" TargetMode="External"/><Relationship Id="rId2" Type="http://schemas.openxmlformats.org/officeDocument/2006/relationships/hyperlink" Target="mailto:Sarah.Kumfer@mccoyouth.org" TargetMode="Externa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mccoyouth.org/advocacy/advocacy-statehouse-sound-off/"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e.wikipedia.org/wiki/Datei:LinkedIn_logo_initials.png" TargetMode="External"/><Relationship Id="rId5" Type="http://schemas.openxmlformats.org/officeDocument/2006/relationships/hyperlink" Target="https://creativecommons.org/licenses/by-sa/3.0/" TargetMode="External"/><Relationship Id="rId10" Type="http://schemas.openxmlformats.org/officeDocument/2006/relationships/image" Target="../media/image36.png"/><Relationship Id="rId4" Type="http://schemas.openxmlformats.org/officeDocument/2006/relationships/hyperlink" Target="https://en.m.wikipedia.org/wiki/File:Instagram_logo_2016.svg" TargetMode="External"/><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Content Placeholder 5" descr="Content Placeholder 5"/>
          <p:cNvPicPr>
            <a:picLocks noChangeAspect="1"/>
          </p:cNvPicPr>
          <p:nvPr/>
        </p:nvPicPr>
        <p:blipFill>
          <a:blip r:embed="rId2"/>
          <a:srcRect t="19"/>
          <a:stretch>
            <a:fillRect/>
          </a:stretch>
        </p:blipFill>
        <p:spPr>
          <a:xfrm>
            <a:off x="19" y="26682"/>
            <a:ext cx="12191981" cy="685671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1"/>
          <p:cNvSpPr txBox="1">
            <a:spLocks noGrp="1"/>
          </p:cNvSpPr>
          <p:nvPr>
            <p:ph type="sldNum" sz="quarter" idx="4294967295"/>
          </p:nvPr>
        </p:nvSpPr>
        <p:spPr>
          <a:xfrm>
            <a:off x="11689903" y="6404293"/>
            <a:ext cx="273656"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Zilla Slab"/>
                <a:ea typeface="Zilla Slab"/>
                <a:cs typeface="Zilla Slab"/>
                <a:sym typeface="Zilla Slab"/>
              </a:defRPr>
            </a:lvl1pPr>
          </a:lstStyle>
          <a:p>
            <a:fld id="{86CB4B4D-7CA3-9044-876B-883B54F8677D}" type="slidenum">
              <a:t>10</a:t>
            </a:fld>
            <a:endParaRPr/>
          </a:p>
        </p:txBody>
      </p:sp>
      <p:pic>
        <p:nvPicPr>
          <p:cNvPr id="180" name="Picture 4" descr="Picture 4"/>
          <p:cNvPicPr>
            <a:picLocks noChangeAspect="1"/>
          </p:cNvPicPr>
          <p:nvPr/>
        </p:nvPicPr>
        <p:blipFill>
          <a:blip r:embed="rId3"/>
          <a:stretch>
            <a:fillRect/>
          </a:stretch>
        </p:blipFill>
        <p:spPr>
          <a:xfrm>
            <a:off x="2381" y="0"/>
            <a:ext cx="12187239" cy="68580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 name="Slide Number Placeholder 1"/>
          <p:cNvSpPr txBox="1">
            <a:spLocks noGrp="1"/>
          </p:cNvSpPr>
          <p:nvPr>
            <p:ph type="sldNum" sz="quarter" idx="4294967295"/>
          </p:nvPr>
        </p:nvSpPr>
        <p:spPr>
          <a:xfrm>
            <a:off x="11701140" y="6404293"/>
            <a:ext cx="262419"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Zilla Slab"/>
                <a:ea typeface="Zilla Slab"/>
                <a:cs typeface="Zilla Slab"/>
                <a:sym typeface="Zilla Slab"/>
              </a:defRPr>
            </a:lvl1pPr>
          </a:lstStyle>
          <a:p>
            <a:fld id="{86CB4B4D-7CA3-9044-876B-883B54F8677D}" type="slidenum">
              <a:t>11</a:t>
            </a:fld>
            <a:endParaRPr/>
          </a:p>
        </p:txBody>
      </p:sp>
      <p:sp>
        <p:nvSpPr>
          <p:cNvPr id="185" name="TextBox 9"/>
          <p:cNvSpPr txBox="1"/>
          <p:nvPr/>
        </p:nvSpPr>
        <p:spPr>
          <a:xfrm>
            <a:off x="4619307" y="2367712"/>
            <a:ext cx="7173179" cy="1254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lnSpc>
                <a:spcPts val="9700"/>
              </a:lnSpc>
              <a:defRPr sz="6600" b="1">
                <a:solidFill>
                  <a:srgbClr val="FFFFFF"/>
                </a:solidFill>
                <a:latin typeface="Arial Narrow"/>
                <a:ea typeface="Arial Narrow"/>
                <a:cs typeface="Arial Narrow"/>
                <a:sym typeface="Arial Narrow"/>
              </a:defRPr>
            </a:lvl1pPr>
          </a:lstStyle>
          <a:p>
            <a:r>
              <a:t>BEBIGFORKIDS.ORG</a:t>
            </a:r>
          </a:p>
        </p:txBody>
      </p:sp>
      <p:sp>
        <p:nvSpPr>
          <p:cNvPr id="186" name="TextBox 5"/>
          <p:cNvSpPr txBox="1"/>
          <p:nvPr/>
        </p:nvSpPr>
        <p:spPr>
          <a:xfrm>
            <a:off x="4358981" y="3781773"/>
            <a:ext cx="7693830" cy="105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3300">
                <a:solidFill>
                  <a:srgbClr val="FFFFFF"/>
                </a:solidFill>
                <a:latin typeface="Arial Narrow"/>
                <a:ea typeface="Arial Narrow"/>
                <a:cs typeface="Arial Narrow"/>
                <a:sym typeface="Arial Narrow"/>
              </a:defRPr>
            </a:pPr>
            <a:r>
              <a:rPr u="sng">
                <a:solidFill>
                  <a:srgbClr val="0563C1"/>
                </a:solidFill>
                <a:uFill>
                  <a:solidFill>
                    <a:srgbClr val="0563C1"/>
                  </a:solidFill>
                </a:uFill>
                <a:hlinkClick r:id="rId3"/>
              </a:rPr>
              <a:t>dneddo@bbbsci.org</a:t>
            </a:r>
            <a:r>
              <a:t> </a:t>
            </a:r>
          </a:p>
          <a:p>
            <a:pPr algn="ctr">
              <a:defRPr sz="3300">
                <a:solidFill>
                  <a:srgbClr val="FFFFFF"/>
                </a:solidFill>
                <a:latin typeface="Arial Narrow"/>
                <a:ea typeface="Arial Narrow"/>
                <a:cs typeface="Arial Narrow"/>
                <a:sym typeface="Arial Narrow"/>
              </a:defRPr>
            </a:pPr>
            <a:r>
              <a:t>317-402-4383</a:t>
            </a:r>
          </a:p>
        </p:txBody>
      </p:sp>
      <p:sp>
        <p:nvSpPr>
          <p:cNvPr id="187" name="Rectangle 2"/>
          <p:cNvSpPr/>
          <p:nvPr/>
        </p:nvSpPr>
        <p:spPr>
          <a:xfrm>
            <a:off x="601249" y="563671"/>
            <a:ext cx="7979079" cy="1820399"/>
          </a:xfrm>
          <a:prstGeom prst="rect">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pic>
        <p:nvPicPr>
          <p:cNvPr id="188" name="Picture 3" descr="Picture 3"/>
          <p:cNvPicPr>
            <a:picLocks noChangeAspect="1"/>
          </p:cNvPicPr>
          <p:nvPr/>
        </p:nvPicPr>
        <p:blipFill>
          <a:blip r:embed="rId4"/>
          <a:stretch>
            <a:fillRect/>
          </a:stretch>
        </p:blipFill>
        <p:spPr>
          <a:xfrm>
            <a:off x="1030287" y="1127256"/>
            <a:ext cx="3667126" cy="482673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ooter Placeholder 3"/>
          <p:cNvSpPr txBox="1"/>
          <p:nvPr/>
        </p:nvSpPr>
        <p:spPr>
          <a:xfrm>
            <a:off x="4084319" y="6492240"/>
            <a:ext cx="4023362" cy="365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spcBef>
                <a:spcPts val="600"/>
              </a:spcBef>
              <a:defRPr sz="1200">
                <a:solidFill>
                  <a:srgbClr val="888888"/>
                </a:solidFill>
              </a:defRPr>
            </a:lvl1pPr>
          </a:lstStyle>
          <a:p>
            <a:r>
              <a:t>Member Engagement Survey</a:t>
            </a:r>
          </a:p>
        </p:txBody>
      </p:sp>
      <p:sp>
        <p:nvSpPr>
          <p:cNvPr id="193" name="Rectangle 38"/>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4" name="Rectangle 40"/>
          <p:cNvSpPr/>
          <p:nvPr/>
        </p:nvSpPr>
        <p:spPr>
          <a:xfrm>
            <a:off x="0" y="-1"/>
            <a:ext cx="12192000" cy="86585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195" name="Rectangle 42"/>
          <p:cNvSpPr/>
          <p:nvPr/>
        </p:nvSpPr>
        <p:spPr>
          <a:xfrm>
            <a:off x="517888" y="-1"/>
            <a:ext cx="11231747" cy="4131425"/>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pic>
        <p:nvPicPr>
          <p:cNvPr id="196" name="Content Placeholder 15" descr="Content Placeholder 15"/>
          <p:cNvPicPr>
            <a:picLocks noChangeAspect="1"/>
          </p:cNvPicPr>
          <p:nvPr/>
        </p:nvPicPr>
        <p:blipFill>
          <a:blip r:embed="rId2"/>
          <a:stretch>
            <a:fillRect/>
          </a:stretch>
        </p:blipFill>
        <p:spPr>
          <a:xfrm>
            <a:off x="1181621" y="1061242"/>
            <a:ext cx="4449952" cy="2032263"/>
          </a:xfrm>
          <a:prstGeom prst="rect">
            <a:avLst/>
          </a:prstGeom>
          <a:ln w="12700">
            <a:miter lim="400000"/>
          </a:ln>
        </p:spPr>
      </p:pic>
      <p:pic>
        <p:nvPicPr>
          <p:cNvPr id="197" name="Picture 17" descr="Picture 17"/>
          <p:cNvPicPr>
            <a:picLocks noChangeAspect="1"/>
          </p:cNvPicPr>
          <p:nvPr/>
        </p:nvPicPr>
        <p:blipFill>
          <a:blip r:embed="rId3"/>
          <a:stretch>
            <a:fillRect/>
          </a:stretch>
        </p:blipFill>
        <p:spPr>
          <a:xfrm>
            <a:off x="6761757" y="457200"/>
            <a:ext cx="4211043" cy="3242836"/>
          </a:xfrm>
          <a:prstGeom prst="rect">
            <a:avLst/>
          </a:prstGeom>
          <a:ln w="12700">
            <a:miter lim="400000"/>
          </a:ln>
        </p:spPr>
      </p:pic>
      <p:sp>
        <p:nvSpPr>
          <p:cNvPr id="198" name="Rectangle 44"/>
          <p:cNvSpPr/>
          <p:nvPr/>
        </p:nvSpPr>
        <p:spPr>
          <a:xfrm rot="5400000" flipH="1">
            <a:off x="3837444" y="5460208"/>
            <a:ext cx="1790366" cy="4572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199" name="Content Placeholder 35"/>
          <p:cNvSpPr txBox="1">
            <a:spLocks noGrp="1"/>
          </p:cNvSpPr>
          <p:nvPr>
            <p:ph type="body" sz="quarter" idx="1"/>
          </p:nvPr>
        </p:nvSpPr>
        <p:spPr>
          <a:xfrm>
            <a:off x="4755486" y="4495567"/>
            <a:ext cx="6217313" cy="1905233"/>
          </a:xfrm>
          <a:prstGeom prst="rect">
            <a:avLst/>
          </a:prstGeom>
        </p:spPr>
        <p:txBody>
          <a:bodyPr anchor="ctr"/>
          <a:lstStyle/>
          <a:p>
            <a:pPr marL="0" indent="0">
              <a:lnSpc>
                <a:spcPct val="72000"/>
              </a:lnSpc>
              <a:buSzTx/>
              <a:buNone/>
              <a:defRPr sz="1600" b="1">
                <a:latin typeface="Georgia"/>
                <a:ea typeface="Georgia"/>
                <a:cs typeface="Georgia"/>
                <a:sym typeface="Georgia"/>
              </a:defRPr>
            </a:pPr>
            <a:r>
              <a:t>“If no, what is preventing you from getting engaged?”</a:t>
            </a:r>
            <a:endParaRPr sz="2300"/>
          </a:p>
          <a:p>
            <a:pPr>
              <a:lnSpc>
                <a:spcPct val="72000"/>
              </a:lnSpc>
              <a:defRPr sz="1300">
                <a:latin typeface="Georgia"/>
                <a:ea typeface="Georgia"/>
                <a:cs typeface="Georgia"/>
                <a:sym typeface="Georgia"/>
              </a:defRPr>
            </a:pPr>
            <a:r>
              <a:t>"I reached out to the youth employment task force but didn't geta response."</a:t>
            </a:r>
            <a:endParaRPr sz="2300"/>
          </a:p>
          <a:p>
            <a:pPr>
              <a:lnSpc>
                <a:spcPct val="72000"/>
              </a:lnSpc>
              <a:defRPr sz="1300">
                <a:latin typeface="Georgia"/>
                <a:ea typeface="Georgia"/>
                <a:cs typeface="Georgia"/>
                <a:sym typeface="Georgia"/>
              </a:defRPr>
            </a:pPr>
            <a:r>
              <a:t>"I just joined the coalition this month and have not attended my first meeting yet."</a:t>
            </a:r>
            <a:endParaRPr sz="2300"/>
          </a:p>
          <a:p>
            <a:pPr>
              <a:lnSpc>
                <a:spcPct val="72000"/>
              </a:lnSpc>
              <a:defRPr sz="1300">
                <a:latin typeface="Georgia"/>
                <a:ea typeface="Georgia"/>
                <a:cs typeface="Georgia"/>
                <a:sym typeface="Georgia"/>
              </a:defRPr>
            </a:pPr>
            <a:r>
              <a:t>"My current commitment has taken more of my time, but my goal is get more involved."</a:t>
            </a:r>
            <a:endParaRPr sz="2300"/>
          </a:p>
          <a:p>
            <a:pPr>
              <a:lnSpc>
                <a:spcPct val="72000"/>
              </a:lnSpc>
              <a:defRPr sz="1300">
                <a:latin typeface="Georgia"/>
                <a:ea typeface="Georgia"/>
                <a:cs typeface="Georgia"/>
                <a:sym typeface="Georgia"/>
              </a:defRPr>
            </a:pPr>
            <a:r>
              <a:t>"Lack of information about the needs. "</a:t>
            </a:r>
          </a:p>
        </p:txBody>
      </p:sp>
      <p:pic>
        <p:nvPicPr>
          <p:cNvPr id="200" name="Picture 5" descr="Picture 5"/>
          <p:cNvPicPr>
            <a:picLocks noChangeAspect="1"/>
          </p:cNvPicPr>
          <p:nvPr/>
        </p:nvPicPr>
        <p:blipFill>
          <a:blip r:embed="rId4"/>
          <a:stretch>
            <a:fillRect/>
          </a:stretch>
        </p:blipFill>
        <p:spPr>
          <a:xfrm>
            <a:off x="10972800" y="5669279"/>
            <a:ext cx="914400" cy="914401"/>
          </a:xfrm>
          <a:prstGeom prst="rect">
            <a:avLst/>
          </a:prstGeom>
          <a:ln w="12700">
            <a:miter lim="400000"/>
          </a:ln>
        </p:spPr>
      </p:pic>
      <p:sp>
        <p:nvSpPr>
          <p:cNvPr id="201" name="Content Placeholder 3"/>
          <p:cNvSpPr txBox="1"/>
          <p:nvPr/>
        </p:nvSpPr>
        <p:spPr>
          <a:xfrm>
            <a:off x="6217919" y="1825625"/>
            <a:ext cx="5090162" cy="968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spcBef>
                <a:spcPts val="1000"/>
              </a:spcBef>
              <a:defRPr sz="2800"/>
            </a:pPr>
            <a:endParaRPr/>
          </a:p>
          <a:p>
            <a:pPr>
              <a:lnSpc>
                <a:spcPct val="90000"/>
              </a:lnSpc>
              <a:spcBef>
                <a:spcPts val="1000"/>
              </a:spcBef>
              <a:defRPr sz="2800"/>
            </a:pPr>
            <a:r>
              <a:t> </a:t>
            </a:r>
          </a:p>
        </p:txBody>
      </p:sp>
      <p:sp>
        <p:nvSpPr>
          <p:cNvPr id="3" name="Title 1">
            <a:extLst>
              <a:ext uri="{FF2B5EF4-FFF2-40B4-BE49-F238E27FC236}">
                <a16:creationId xmlns:a16="http://schemas.microsoft.com/office/drawing/2014/main" id="{027DE0EF-84C2-A53C-72E0-F7774505127B}"/>
              </a:ext>
            </a:extLst>
          </p:cNvPr>
          <p:cNvSpPr txBox="1">
            <a:spLocks noGrp="1"/>
          </p:cNvSpPr>
          <p:nvPr>
            <p:ph type="title"/>
          </p:nvPr>
        </p:nvSpPr>
        <p:spPr>
          <a:xfrm>
            <a:off x="808638" y="386929"/>
            <a:ext cx="9236700" cy="274320"/>
          </a:xfrm>
          <a:prstGeom prst="rect">
            <a:avLst/>
          </a:prstGeom>
        </p:spPr>
        <p:txBody>
          <a:bodyPr>
            <a:normAutofit fontScale="90000"/>
          </a:bodyPr>
          <a:lstStyle>
            <a:lvl1pPr>
              <a:defRPr sz="5400" b="1">
                <a:latin typeface="Georgia"/>
                <a:ea typeface="Georgia"/>
                <a:cs typeface="Georgia"/>
                <a:sym typeface="Georgia"/>
              </a:defRPr>
            </a:lvl1pPr>
          </a:lstStyle>
          <a:p>
            <a:pPr marL="217170" indent="-217170" defTabSz="868680">
              <a:spcBef>
                <a:spcPts val="900"/>
              </a:spcBef>
              <a:defRPr sz="2280">
                <a:latin typeface="Georgia"/>
                <a:ea typeface="Georgia"/>
                <a:cs typeface="Georgia"/>
                <a:sym typeface="Georgia"/>
              </a:defRPr>
            </a:pPr>
            <a:r>
              <a:rPr lang="en-US" dirty="0"/>
              <a:t>Member Engagement Survey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Footer Placeholder 3"/>
          <p:cNvSpPr txBox="1"/>
          <p:nvPr/>
        </p:nvSpPr>
        <p:spPr>
          <a:xfrm>
            <a:off x="4084319" y="6492240"/>
            <a:ext cx="4023362" cy="365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spcBef>
                <a:spcPts val="600"/>
              </a:spcBef>
              <a:defRPr sz="1200">
                <a:solidFill>
                  <a:srgbClr val="888888"/>
                </a:solidFill>
              </a:defRPr>
            </a:lvl1pPr>
          </a:lstStyle>
          <a:p>
            <a:r>
              <a:t>Member Engagement Survey</a:t>
            </a:r>
          </a:p>
        </p:txBody>
      </p:sp>
      <p:sp>
        <p:nvSpPr>
          <p:cNvPr id="204" name="Rectangle 36"/>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05" name="Rectangle 38"/>
          <p:cNvSpPr/>
          <p:nvPr/>
        </p:nvSpPr>
        <p:spPr>
          <a:xfrm rot="16200000">
            <a:off x="3433972" y="-827234"/>
            <a:ext cx="1715479" cy="8583423"/>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06" name="Rectangle 40"/>
          <p:cNvSpPr/>
          <p:nvPr/>
        </p:nvSpPr>
        <p:spPr>
          <a:xfrm>
            <a:off x="302084" y="664308"/>
            <a:ext cx="8082634" cy="5600340"/>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sp>
        <p:nvSpPr>
          <p:cNvPr id="207" name="Rectangle 42"/>
          <p:cNvSpPr/>
          <p:nvPr/>
        </p:nvSpPr>
        <p:spPr>
          <a:xfrm rot="5400000">
            <a:off x="7950447" y="3392096"/>
            <a:ext cx="1719073" cy="152383"/>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208" name="Picture 5" descr="Picture 5"/>
          <p:cNvPicPr>
            <a:picLocks noChangeAspect="1"/>
          </p:cNvPicPr>
          <p:nvPr/>
        </p:nvPicPr>
        <p:blipFill>
          <a:blip r:embed="rId2"/>
          <a:stretch>
            <a:fillRect/>
          </a:stretch>
        </p:blipFill>
        <p:spPr>
          <a:xfrm>
            <a:off x="10972800" y="5669279"/>
            <a:ext cx="914400" cy="914401"/>
          </a:xfrm>
          <a:prstGeom prst="rect">
            <a:avLst/>
          </a:prstGeom>
          <a:ln w="12700">
            <a:miter lim="400000"/>
          </a:ln>
        </p:spPr>
      </p:pic>
      <p:pic>
        <p:nvPicPr>
          <p:cNvPr id="209" name="Picture 2" descr="Picture 2"/>
          <p:cNvPicPr>
            <a:picLocks noChangeAspect="1"/>
          </p:cNvPicPr>
          <p:nvPr/>
        </p:nvPicPr>
        <p:blipFill>
          <a:blip r:embed="rId3"/>
          <a:stretch>
            <a:fillRect/>
          </a:stretch>
        </p:blipFill>
        <p:spPr>
          <a:xfrm>
            <a:off x="289561" y="1025279"/>
            <a:ext cx="7863840" cy="46440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3"/>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2" name="Title 1"/>
          <p:cNvSpPr txBox="1">
            <a:spLocks noGrp="1"/>
          </p:cNvSpPr>
          <p:nvPr>
            <p:ph type="title"/>
          </p:nvPr>
        </p:nvSpPr>
        <p:spPr>
          <a:xfrm>
            <a:off x="1045026" y="610629"/>
            <a:ext cx="9652643" cy="365126"/>
          </a:xfrm>
          <a:prstGeom prst="rect">
            <a:avLst/>
          </a:prstGeom>
        </p:spPr>
        <p:txBody>
          <a:bodyPr>
            <a:normAutofit fontScale="90000"/>
          </a:bodyPr>
          <a:lstStyle/>
          <a:p>
            <a:pPr defTabSz="585215">
              <a:defRPr sz="1024">
                <a:solidFill>
                  <a:srgbClr val="241C15"/>
                </a:solidFill>
                <a:latin typeface="Georgia"/>
                <a:ea typeface="Georgia"/>
                <a:cs typeface="Georgia"/>
                <a:sym typeface="Georgia"/>
              </a:defRPr>
            </a:pPr>
            <a:r>
              <a:t>Question 7 has 18 answers (Open Text)</a:t>
            </a:r>
            <a:br/>
            <a:r>
              <a:rPr b="1">
                <a:solidFill>
                  <a:srgbClr val="000000"/>
                </a:solidFill>
              </a:rPr>
              <a:t>“What are the biggest challenges you face to attending FULL COALITION meetings?”</a:t>
            </a:r>
          </a:p>
        </p:txBody>
      </p:sp>
      <p:grpSp>
        <p:nvGrpSpPr>
          <p:cNvPr id="216" name="Group 25"/>
          <p:cNvGrpSpPr/>
          <p:nvPr/>
        </p:nvGrpSpPr>
        <p:grpSpPr>
          <a:xfrm>
            <a:off x="-1" y="3163460"/>
            <a:ext cx="731522" cy="673461"/>
            <a:chOff x="0" y="0"/>
            <a:chExt cx="731520" cy="673460"/>
          </a:xfrm>
        </p:grpSpPr>
        <p:sp>
          <p:nvSpPr>
            <p:cNvPr id="213" name="Rectangle 26"/>
            <p:cNvSpPr/>
            <p:nvPr/>
          </p:nvSpPr>
          <p:spPr>
            <a:xfrm>
              <a:off x="-1" y="-1"/>
              <a:ext cx="195856" cy="673461"/>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4" name="Rectangle 27"/>
            <p:cNvSpPr/>
            <p:nvPr/>
          </p:nvSpPr>
          <p:spPr>
            <a:xfrm>
              <a:off x="267832" y="-1"/>
              <a:ext cx="195856" cy="673461"/>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5" name="Rectangle 28"/>
            <p:cNvSpPr/>
            <p:nvPr/>
          </p:nvSpPr>
          <p:spPr>
            <a:xfrm>
              <a:off x="535665" y="-1"/>
              <a:ext cx="195856" cy="673461"/>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17" name="Rectangle 30"/>
          <p:cNvSpPr/>
          <p:nvPr/>
        </p:nvSpPr>
        <p:spPr>
          <a:xfrm flipH="1">
            <a:off x="10697670" y="0"/>
            <a:ext cx="1494331" cy="68580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18" name="Rectangle 32"/>
          <p:cNvSpPr/>
          <p:nvPr/>
        </p:nvSpPr>
        <p:spPr>
          <a:xfrm>
            <a:off x="5685809" y="982975"/>
            <a:ext cx="6009367" cy="5120637"/>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sp>
        <p:nvSpPr>
          <p:cNvPr id="219" name="Content Placeholder 7"/>
          <p:cNvSpPr txBox="1">
            <a:spLocks noGrp="1"/>
          </p:cNvSpPr>
          <p:nvPr>
            <p:ph type="body" idx="1"/>
          </p:nvPr>
        </p:nvSpPr>
        <p:spPr>
          <a:xfrm>
            <a:off x="1045026" y="1336329"/>
            <a:ext cx="10311824" cy="4382588"/>
          </a:xfrm>
          <a:prstGeom prst="rect">
            <a:avLst/>
          </a:prstGeom>
        </p:spPr>
        <p:txBody>
          <a:bodyPr anchor="ctr"/>
          <a:lstStyle/>
          <a:p>
            <a:pPr>
              <a:defRPr sz="1400">
                <a:latin typeface="Georgia"/>
                <a:ea typeface="Georgia"/>
                <a:cs typeface="Georgia"/>
                <a:sym typeface="Georgia"/>
              </a:defRPr>
            </a:pPr>
            <a:r>
              <a:t>"The commitment, and not seeing actual action being implemented as a former co chair on the task force I wish I could’ve seen actual work being done."</a:t>
            </a:r>
          </a:p>
          <a:p>
            <a:pPr>
              <a:defRPr sz="1400">
                <a:latin typeface="Georgia"/>
                <a:ea typeface="Georgia"/>
                <a:cs typeface="Georgia"/>
                <a:sym typeface="Georgia"/>
              </a:defRPr>
            </a:pPr>
            <a:r>
              <a:t>"Late notice of meeting logistics."</a:t>
            </a:r>
          </a:p>
          <a:p>
            <a:pPr>
              <a:defRPr sz="1400">
                <a:latin typeface="Georgia"/>
                <a:ea typeface="Georgia"/>
                <a:cs typeface="Georgia"/>
                <a:sym typeface="Georgia"/>
              </a:defRPr>
            </a:pPr>
            <a:r>
              <a:t>"The fact that they are held during the day and they can compete with other more critical meetings and/or task."</a:t>
            </a:r>
          </a:p>
          <a:p>
            <a:pPr>
              <a:defRPr sz="1400">
                <a:latin typeface="Georgia"/>
                <a:ea typeface="Georgia"/>
                <a:cs typeface="Georgia"/>
                <a:sym typeface="Georgia"/>
              </a:defRPr>
            </a:pPr>
            <a:r>
              <a:t>"As a student in high school, the in person meetings are typically held on Wednesdays during the school day, and therefore I cannot attend these meetings. I also am unaware of any zoom meetings that take place, when they occur, or where to log in from."</a:t>
            </a:r>
          </a:p>
          <a:p>
            <a:pPr>
              <a:defRPr sz="1400">
                <a:latin typeface="Georgia"/>
                <a:ea typeface="Georgia"/>
                <a:cs typeface="Georgia"/>
                <a:sym typeface="Georgia"/>
              </a:defRPr>
            </a:pPr>
            <a:r>
              <a:t>"I attend high school and have had to talk to my principal to get excused.“</a:t>
            </a:r>
          </a:p>
          <a:p>
            <a:pPr>
              <a:defRPr sz="1400">
                <a:latin typeface="Georgia"/>
                <a:ea typeface="Georgia"/>
                <a:cs typeface="Georgia"/>
                <a:sym typeface="Georgia"/>
              </a:defRPr>
            </a:pPr>
            <a:r>
              <a:t>"Need virtual option"</a:t>
            </a:r>
          </a:p>
          <a:p>
            <a:pPr>
              <a:defRPr sz="1400">
                <a:latin typeface="Georgia"/>
                <a:ea typeface="Georgia"/>
                <a:cs typeface="Georgia"/>
                <a:sym typeface="Georgia"/>
              </a:defRPr>
            </a:pPr>
            <a:r>
              <a:t>Schedule / Conflicting meetings - 7</a:t>
            </a:r>
          </a:p>
          <a:p>
            <a:pPr>
              <a:defRPr sz="1400">
                <a:latin typeface="Georgia"/>
                <a:ea typeface="Georgia"/>
                <a:cs typeface="Georgia"/>
                <a:sym typeface="Georgia"/>
              </a:defRPr>
            </a:pPr>
            <a:r>
              <a:t>Nothing - 5</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Footer Placeholder 3"/>
          <p:cNvSpPr txBox="1"/>
          <p:nvPr/>
        </p:nvSpPr>
        <p:spPr>
          <a:xfrm>
            <a:off x="4084319" y="6492240"/>
            <a:ext cx="4023362" cy="365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spcBef>
                <a:spcPts val="600"/>
              </a:spcBef>
              <a:defRPr sz="1200">
                <a:solidFill>
                  <a:srgbClr val="888888"/>
                </a:solidFill>
              </a:defRPr>
            </a:lvl1pPr>
          </a:lstStyle>
          <a:p>
            <a:r>
              <a:t>Member Engagement Survey</a:t>
            </a:r>
          </a:p>
        </p:txBody>
      </p:sp>
      <p:sp>
        <p:nvSpPr>
          <p:cNvPr id="222" name="Rectangle 36"/>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3" name="Rectangle 38"/>
          <p:cNvSpPr/>
          <p:nvPr/>
        </p:nvSpPr>
        <p:spPr>
          <a:xfrm rot="16200000">
            <a:off x="3433972" y="-827234"/>
            <a:ext cx="1715479" cy="8583423"/>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24" name="Rectangle 40"/>
          <p:cNvSpPr/>
          <p:nvPr/>
        </p:nvSpPr>
        <p:spPr>
          <a:xfrm>
            <a:off x="302084" y="664308"/>
            <a:ext cx="8082634" cy="5600340"/>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pic>
        <p:nvPicPr>
          <p:cNvPr id="225" name="Picture 17" descr="Picture 17"/>
          <p:cNvPicPr>
            <a:picLocks noChangeAspect="1"/>
          </p:cNvPicPr>
          <p:nvPr/>
        </p:nvPicPr>
        <p:blipFill>
          <a:blip r:embed="rId2"/>
          <a:srcRect r="1" b="1080"/>
          <a:stretch>
            <a:fillRect/>
          </a:stretch>
        </p:blipFill>
        <p:spPr>
          <a:xfrm>
            <a:off x="545238" y="858525"/>
            <a:ext cx="7608304" cy="5211906"/>
          </a:xfrm>
          <a:prstGeom prst="rect">
            <a:avLst/>
          </a:prstGeom>
          <a:ln w="12700">
            <a:miter lim="400000"/>
          </a:ln>
        </p:spPr>
      </p:pic>
      <p:sp>
        <p:nvSpPr>
          <p:cNvPr id="226" name="Rectangle 42"/>
          <p:cNvSpPr/>
          <p:nvPr/>
        </p:nvSpPr>
        <p:spPr>
          <a:xfrm rot="5400000">
            <a:off x="7950447" y="3392096"/>
            <a:ext cx="1719073" cy="152383"/>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227" name="Picture 5" descr="Picture 5"/>
          <p:cNvPicPr>
            <a:picLocks noChangeAspect="1"/>
          </p:cNvPicPr>
          <p:nvPr/>
        </p:nvPicPr>
        <p:blipFill>
          <a:blip r:embed="rId3"/>
          <a:stretch>
            <a:fillRect/>
          </a:stretch>
        </p:blipFill>
        <p:spPr>
          <a:xfrm>
            <a:off x="10972800" y="5669279"/>
            <a:ext cx="914400" cy="91440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ctangle 23"/>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30" name="Title 1"/>
          <p:cNvSpPr txBox="1">
            <a:spLocks noGrp="1"/>
          </p:cNvSpPr>
          <p:nvPr>
            <p:ph type="title"/>
          </p:nvPr>
        </p:nvSpPr>
        <p:spPr>
          <a:xfrm>
            <a:off x="1045026" y="610629"/>
            <a:ext cx="9652643" cy="365126"/>
          </a:xfrm>
          <a:prstGeom prst="rect">
            <a:avLst/>
          </a:prstGeom>
        </p:spPr>
        <p:txBody>
          <a:bodyPr>
            <a:normAutofit fontScale="90000"/>
          </a:bodyPr>
          <a:lstStyle/>
          <a:p>
            <a:pPr defTabSz="585215">
              <a:defRPr sz="1024">
                <a:solidFill>
                  <a:srgbClr val="241C15"/>
                </a:solidFill>
                <a:latin typeface="Georgia"/>
                <a:ea typeface="Georgia"/>
                <a:cs typeface="Georgia"/>
                <a:sym typeface="Georgia"/>
              </a:defRPr>
            </a:pPr>
            <a:r>
              <a:t>Question 9 has 15 answers (Open Text)</a:t>
            </a:r>
            <a:br/>
            <a:r>
              <a:rPr b="1">
                <a:solidFill>
                  <a:srgbClr val="000000"/>
                </a:solidFill>
              </a:rPr>
              <a:t>“What could the coalition do/provide to increase YOUR engagement in the coalition?”</a:t>
            </a:r>
          </a:p>
        </p:txBody>
      </p:sp>
      <p:grpSp>
        <p:nvGrpSpPr>
          <p:cNvPr id="234" name="Group 25"/>
          <p:cNvGrpSpPr/>
          <p:nvPr/>
        </p:nvGrpSpPr>
        <p:grpSpPr>
          <a:xfrm>
            <a:off x="-1" y="3163460"/>
            <a:ext cx="731522" cy="673461"/>
            <a:chOff x="0" y="0"/>
            <a:chExt cx="731520" cy="673460"/>
          </a:xfrm>
        </p:grpSpPr>
        <p:sp>
          <p:nvSpPr>
            <p:cNvPr id="231" name="Rectangle 26"/>
            <p:cNvSpPr/>
            <p:nvPr/>
          </p:nvSpPr>
          <p:spPr>
            <a:xfrm>
              <a:off x="-1" y="-1"/>
              <a:ext cx="195856" cy="673461"/>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2" name="Rectangle 27"/>
            <p:cNvSpPr/>
            <p:nvPr/>
          </p:nvSpPr>
          <p:spPr>
            <a:xfrm>
              <a:off x="267832" y="-1"/>
              <a:ext cx="195856" cy="673461"/>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3" name="Rectangle 28"/>
            <p:cNvSpPr/>
            <p:nvPr/>
          </p:nvSpPr>
          <p:spPr>
            <a:xfrm>
              <a:off x="535665" y="-1"/>
              <a:ext cx="195856" cy="673461"/>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35" name="Rectangle 30"/>
          <p:cNvSpPr/>
          <p:nvPr/>
        </p:nvSpPr>
        <p:spPr>
          <a:xfrm flipH="1">
            <a:off x="10697670" y="0"/>
            <a:ext cx="1494331" cy="68580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36" name="Rectangle 32"/>
          <p:cNvSpPr/>
          <p:nvPr/>
        </p:nvSpPr>
        <p:spPr>
          <a:xfrm>
            <a:off x="5685809" y="982975"/>
            <a:ext cx="6009367" cy="5120637"/>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sp>
        <p:nvSpPr>
          <p:cNvPr id="237" name="Content Placeholder 7"/>
          <p:cNvSpPr txBox="1">
            <a:spLocks noGrp="1"/>
          </p:cNvSpPr>
          <p:nvPr>
            <p:ph type="body" idx="1"/>
          </p:nvPr>
        </p:nvSpPr>
        <p:spPr>
          <a:xfrm>
            <a:off x="1045026" y="1336329"/>
            <a:ext cx="10311824" cy="4382588"/>
          </a:xfrm>
          <a:prstGeom prst="rect">
            <a:avLst/>
          </a:prstGeom>
        </p:spPr>
        <p:txBody>
          <a:bodyPr anchor="ctr"/>
          <a:lstStyle/>
          <a:p>
            <a:pPr>
              <a:lnSpc>
                <a:spcPct val="81000"/>
              </a:lnSpc>
              <a:defRPr sz="1400">
                <a:latin typeface="Georgia"/>
                <a:ea typeface="Georgia"/>
                <a:cs typeface="Georgia"/>
                <a:sym typeface="Georgia"/>
              </a:defRPr>
            </a:pPr>
            <a:r>
              <a:t>"Full time job commitments and schedule limits my engagement with the coalition"</a:t>
            </a:r>
            <a:endParaRPr b="1"/>
          </a:p>
          <a:p>
            <a:pPr>
              <a:lnSpc>
                <a:spcPct val="81000"/>
              </a:lnSpc>
              <a:defRPr sz="1400">
                <a:latin typeface="Georgia"/>
                <a:ea typeface="Georgia"/>
                <a:cs typeface="Georgia"/>
                <a:sym typeface="Georgia"/>
              </a:defRPr>
            </a:pPr>
            <a:r>
              <a:t>"</a:t>
            </a:r>
            <a:r>
              <a:rPr b="1"/>
              <a:t>Insightful meetings</a:t>
            </a:r>
            <a:r>
              <a:t>"</a:t>
            </a:r>
            <a:endParaRPr b="1"/>
          </a:p>
          <a:p>
            <a:pPr>
              <a:lnSpc>
                <a:spcPct val="81000"/>
              </a:lnSpc>
              <a:defRPr sz="1400">
                <a:latin typeface="Georgia"/>
                <a:ea typeface="Georgia"/>
                <a:cs typeface="Georgia"/>
                <a:sym typeface="Georgia"/>
              </a:defRPr>
            </a:pPr>
            <a:r>
              <a:t>"More funding opportunities"</a:t>
            </a:r>
            <a:endParaRPr b="1"/>
          </a:p>
          <a:p>
            <a:pPr>
              <a:lnSpc>
                <a:spcPct val="81000"/>
              </a:lnSpc>
              <a:defRPr sz="1400">
                <a:latin typeface="Georgia"/>
                <a:ea typeface="Georgia"/>
                <a:cs typeface="Georgia"/>
                <a:sym typeface="Georgia"/>
              </a:defRPr>
            </a:pPr>
            <a:r>
              <a:t>"Engage more youth."</a:t>
            </a:r>
            <a:endParaRPr b="1"/>
          </a:p>
          <a:p>
            <a:pPr>
              <a:lnSpc>
                <a:spcPct val="81000"/>
              </a:lnSpc>
              <a:defRPr sz="1400">
                <a:latin typeface="Georgia"/>
                <a:ea typeface="Georgia"/>
                <a:cs typeface="Georgia"/>
                <a:sym typeface="Georgia"/>
              </a:defRPr>
            </a:pPr>
            <a:r>
              <a:t>"I have felt frustrated by the lack of participation from our city leaders in assuring the Coalition goals are moved forward. We created an excellent plan but I feel there is minimal government and community investment in realizing them."</a:t>
            </a:r>
          </a:p>
          <a:p>
            <a:pPr>
              <a:lnSpc>
                <a:spcPct val="81000"/>
              </a:lnSpc>
              <a:defRPr sz="1400">
                <a:latin typeface="Georgia"/>
                <a:ea typeface="Georgia"/>
                <a:cs typeface="Georgia"/>
                <a:sym typeface="Georgia"/>
              </a:defRPr>
            </a:pPr>
            <a:r>
              <a:t>"I would love to be more engaged by changing the </a:t>
            </a:r>
            <a:r>
              <a:rPr b="1"/>
              <a:t>in person meetings to a weekend and making the zoom link more accessible</a:t>
            </a:r>
            <a:r>
              <a:t>."</a:t>
            </a:r>
          </a:p>
          <a:p>
            <a:pPr>
              <a:lnSpc>
                <a:spcPct val="81000"/>
              </a:lnSpc>
              <a:defRPr sz="1400">
                <a:latin typeface="Georgia"/>
                <a:ea typeface="Georgia"/>
                <a:cs typeface="Georgia"/>
                <a:sym typeface="Georgia"/>
              </a:defRPr>
            </a:pPr>
            <a:r>
              <a:t>"More direct information and request of need for my involvement. I want to fit in where I best can be utilized, but will not know where to begin without direction."</a:t>
            </a:r>
          </a:p>
          <a:p>
            <a:pPr>
              <a:lnSpc>
                <a:spcPct val="81000"/>
              </a:lnSpc>
              <a:defRPr sz="1400">
                <a:latin typeface="Georgia"/>
                <a:ea typeface="Georgia"/>
                <a:cs typeface="Georgia"/>
                <a:sym typeface="Georgia"/>
              </a:defRPr>
            </a:pPr>
            <a:r>
              <a:t>"</a:t>
            </a:r>
            <a:r>
              <a:rPr b="1"/>
              <a:t>Meetings in the evenings</a:t>
            </a:r>
            <a:r>
              <a:t>. Thank outside of the box when holding the meetings - speed meetings, organization highlight tables. recognition/shoutout to organizations/people on positive things they have done and/or doing."</a:t>
            </a:r>
          </a:p>
          <a:p>
            <a:pPr>
              <a:lnSpc>
                <a:spcPct val="81000"/>
              </a:lnSpc>
              <a:defRPr sz="1400">
                <a:latin typeface="Georgia"/>
                <a:ea typeface="Georgia"/>
                <a:cs typeface="Georgia"/>
                <a:sym typeface="Georgia"/>
              </a:defRPr>
            </a:pPr>
            <a:r>
              <a:t>"Monday or Wednesday afternoon meeting time(s), or Tuesday or Thursday morning meeting time(s)"</a:t>
            </a:r>
            <a:endParaRPr b="1"/>
          </a:p>
          <a:p>
            <a:pPr>
              <a:lnSpc>
                <a:spcPct val="81000"/>
              </a:lnSpc>
              <a:defRPr sz="1400">
                <a:latin typeface="Georgia"/>
                <a:ea typeface="Georgia"/>
                <a:cs typeface="Georgia"/>
                <a:sym typeface="Georgia"/>
              </a:defRPr>
            </a:pPr>
            <a:r>
              <a:t>"Build a </a:t>
            </a:r>
            <a:r>
              <a:rPr b="1"/>
              <a:t>collaborative</a:t>
            </a:r>
            <a:r>
              <a:t> model that truly supports one another"</a:t>
            </a:r>
          </a:p>
          <a:p>
            <a:pPr>
              <a:lnSpc>
                <a:spcPct val="81000"/>
              </a:lnSpc>
              <a:defRPr sz="1400">
                <a:latin typeface="Georgia"/>
                <a:ea typeface="Georgia"/>
                <a:cs typeface="Georgia"/>
                <a:sym typeface="Georgia"/>
              </a:defRPr>
            </a:pPr>
            <a:r>
              <a:t>"Continue to design and demonstrate opportunities for </a:t>
            </a:r>
            <a:r>
              <a:rPr b="1"/>
              <a:t>collaboration</a:t>
            </a:r>
            <a:r>
              <a:t> between organizations in the Coalition."</a:t>
            </a:r>
          </a:p>
          <a:p>
            <a:pPr>
              <a:lnSpc>
                <a:spcPct val="81000"/>
              </a:lnSpc>
              <a:defRPr sz="1400">
                <a:latin typeface="Georgia"/>
                <a:ea typeface="Georgia"/>
                <a:cs typeface="Georgia"/>
                <a:sym typeface="Georgia"/>
              </a:defRPr>
            </a:pPr>
            <a:r>
              <a:t>"Provide opportunities for me to highlight my organization or achieve my organization's goals."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Rectangle 8"/>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40" name="Title 1"/>
          <p:cNvSpPr txBox="1">
            <a:spLocks noGrp="1"/>
          </p:cNvSpPr>
          <p:nvPr>
            <p:ph type="title"/>
          </p:nvPr>
        </p:nvSpPr>
        <p:spPr>
          <a:xfrm>
            <a:off x="808637" y="386929"/>
            <a:ext cx="10574726" cy="1188951"/>
          </a:xfrm>
          <a:prstGeom prst="rect">
            <a:avLst/>
          </a:prstGeom>
        </p:spPr>
        <p:txBody>
          <a:bodyPr>
            <a:normAutofit fontScale="90000"/>
          </a:bodyPr>
          <a:lstStyle/>
          <a:p>
            <a:pPr algn="ctr" defTabSz="877823">
              <a:defRPr sz="4608" b="1">
                <a:latin typeface="Georgia"/>
                <a:ea typeface="Georgia"/>
                <a:cs typeface="Georgia"/>
                <a:sym typeface="Georgia"/>
              </a:defRPr>
            </a:pPr>
            <a:r>
              <a:t>Strategic Planning 2024-2027</a:t>
            </a:r>
            <a:br/>
            <a:r>
              <a:rPr sz="3455"/>
              <a:t>3-5 coalition members needed</a:t>
            </a:r>
          </a:p>
        </p:txBody>
      </p:sp>
      <p:grpSp>
        <p:nvGrpSpPr>
          <p:cNvPr id="243" name="Group 10"/>
          <p:cNvGrpSpPr/>
          <p:nvPr/>
        </p:nvGrpSpPr>
        <p:grpSpPr>
          <a:xfrm>
            <a:off x="-2" y="1998367"/>
            <a:ext cx="11695084" cy="782178"/>
            <a:chOff x="0" y="0"/>
            <a:chExt cx="11695083" cy="782176"/>
          </a:xfrm>
        </p:grpSpPr>
        <p:sp>
          <p:nvSpPr>
            <p:cNvPr id="241" name="Rectangle 11"/>
            <p:cNvSpPr/>
            <p:nvPr/>
          </p:nvSpPr>
          <p:spPr>
            <a:xfrm rot="5400000">
              <a:off x="11228042" y="314658"/>
              <a:ext cx="781701" cy="15238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2" name="Rectangle 12"/>
            <p:cNvSpPr/>
            <p:nvPr/>
          </p:nvSpPr>
          <p:spPr>
            <a:xfrm rot="10800000">
              <a:off x="0" y="476"/>
              <a:ext cx="11454596" cy="7817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44" name="Rectangle 14"/>
          <p:cNvSpPr/>
          <p:nvPr/>
        </p:nvSpPr>
        <p:spPr>
          <a:xfrm>
            <a:off x="-1" y="2203079"/>
            <a:ext cx="11383364" cy="4147846"/>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pic>
        <p:nvPicPr>
          <p:cNvPr id="245" name="Picture 5" descr="Picture 5"/>
          <p:cNvPicPr>
            <a:picLocks noChangeAspect="1"/>
          </p:cNvPicPr>
          <p:nvPr/>
        </p:nvPicPr>
        <p:blipFill>
          <a:blip r:embed="rId2"/>
          <a:stretch>
            <a:fillRect/>
          </a:stretch>
        </p:blipFill>
        <p:spPr>
          <a:xfrm>
            <a:off x="10972800" y="5669279"/>
            <a:ext cx="914400" cy="914401"/>
          </a:xfrm>
          <a:prstGeom prst="rect">
            <a:avLst/>
          </a:prstGeom>
          <a:ln w="12700">
            <a:miter lim="400000"/>
          </a:ln>
        </p:spPr>
      </p:pic>
      <p:pic>
        <p:nvPicPr>
          <p:cNvPr id="246" name="Picture 4" descr="Picture 4"/>
          <p:cNvPicPr>
            <a:picLocks noChangeAspect="1"/>
          </p:cNvPicPr>
          <p:nvPr/>
        </p:nvPicPr>
        <p:blipFill>
          <a:blip r:embed="rId3"/>
          <a:stretch>
            <a:fillRect/>
          </a:stretch>
        </p:blipFill>
        <p:spPr>
          <a:xfrm>
            <a:off x="1629761" y="2264698"/>
            <a:ext cx="8839201" cy="408622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ctangle 8"/>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57" name="Title 1"/>
          <p:cNvSpPr txBox="1">
            <a:spLocks noGrp="1"/>
          </p:cNvSpPr>
          <p:nvPr>
            <p:ph type="ctrTitle"/>
          </p:nvPr>
        </p:nvSpPr>
        <p:spPr>
          <a:xfrm>
            <a:off x="5297761" y="640079"/>
            <a:ext cx="6251111" cy="3566161"/>
          </a:xfrm>
          <a:prstGeom prst="rect">
            <a:avLst/>
          </a:prstGeom>
        </p:spPr>
        <p:txBody>
          <a:bodyPr/>
          <a:lstStyle/>
          <a:p>
            <a:pPr algn="l">
              <a:defRPr sz="5400"/>
            </a:pPr>
            <a:r>
              <a:t>Legislative Review</a:t>
            </a:r>
            <a:br/>
            <a:endParaRPr/>
          </a:p>
        </p:txBody>
      </p:sp>
      <p:sp>
        <p:nvSpPr>
          <p:cNvPr id="258" name="Subtitle 2"/>
          <p:cNvSpPr txBox="1">
            <a:spLocks noGrp="1"/>
          </p:cNvSpPr>
          <p:nvPr>
            <p:ph type="subTitle" sz="quarter" idx="1"/>
          </p:nvPr>
        </p:nvSpPr>
        <p:spPr>
          <a:xfrm>
            <a:off x="5297759" y="4636008"/>
            <a:ext cx="6251113" cy="1572769"/>
          </a:xfrm>
          <a:prstGeom prst="rect">
            <a:avLst/>
          </a:prstGeom>
        </p:spPr>
        <p:txBody>
          <a:bodyPr/>
          <a:lstStyle/>
          <a:p>
            <a:pPr algn="l">
              <a:defRPr sz="2000"/>
            </a:pPr>
            <a:r>
              <a:t>Sarah Kumfer</a:t>
            </a:r>
          </a:p>
          <a:p>
            <a:pPr algn="l">
              <a:defRPr sz="2000"/>
            </a:pPr>
            <a:r>
              <a:t>Public Policy and Advocacy Director</a:t>
            </a:r>
          </a:p>
          <a:p>
            <a:pPr algn="l">
              <a:defRPr sz="2000"/>
            </a:pPr>
            <a:r>
              <a:t>MCCOY- Marion County Commission on Youth</a:t>
            </a:r>
          </a:p>
          <a:p>
            <a:pPr algn="l">
              <a:defRPr sz="2000"/>
            </a:pPr>
            <a:r>
              <a:t>Sarah.kumfer@mccoyouth.org</a:t>
            </a:r>
          </a:p>
        </p:txBody>
      </p:sp>
      <p:pic>
        <p:nvPicPr>
          <p:cNvPr id="259" name="Picture 3" descr="Picture 3"/>
          <p:cNvPicPr>
            <a:picLocks noChangeAspect="1"/>
          </p:cNvPicPr>
          <p:nvPr/>
        </p:nvPicPr>
        <p:blipFill>
          <a:blip r:embed="rId2"/>
          <a:srcRect l="131" r="1"/>
          <a:stretch>
            <a:fillRect/>
          </a:stretch>
        </p:blipFill>
        <p:spPr>
          <a:xfrm>
            <a:off x="-1" y="0"/>
            <a:ext cx="4657295" cy="6858000"/>
          </a:xfrm>
          <a:custGeom>
            <a:avLst/>
            <a:gdLst/>
            <a:ahLst/>
            <a:cxnLst>
              <a:cxn ang="0">
                <a:pos x="wd2" y="hd2"/>
              </a:cxn>
              <a:cxn ang="5400000">
                <a:pos x="wd2" y="hd2"/>
              </a:cxn>
              <a:cxn ang="10800000">
                <a:pos x="wd2" y="hd2"/>
              </a:cxn>
              <a:cxn ang="16200000">
                <a:pos x="wd2" y="hd2"/>
              </a:cxn>
            </a:cxnLst>
            <a:rect l="0" t="0" r="r" b="b"/>
            <a:pathLst>
              <a:path w="21534" h="21600" extrusionOk="0">
                <a:moveTo>
                  <a:pt x="0" y="0"/>
                </a:moveTo>
                <a:lnTo>
                  <a:pt x="0" y="21600"/>
                </a:lnTo>
                <a:lnTo>
                  <a:pt x="18235" y="21600"/>
                </a:lnTo>
                <a:lnTo>
                  <a:pt x="18642" y="21010"/>
                </a:lnTo>
                <a:cubicBezTo>
                  <a:pt x="19189" y="20153"/>
                  <a:pt x="19670" y="19271"/>
                  <a:pt x="20088" y="18364"/>
                </a:cubicBezTo>
                <a:cubicBezTo>
                  <a:pt x="20248" y="18015"/>
                  <a:pt x="20383" y="17662"/>
                  <a:pt x="20552" y="17261"/>
                </a:cubicBezTo>
                <a:cubicBezTo>
                  <a:pt x="20552" y="17297"/>
                  <a:pt x="20550" y="17331"/>
                  <a:pt x="20545" y="17366"/>
                </a:cubicBezTo>
                <a:cubicBezTo>
                  <a:pt x="20313" y="18027"/>
                  <a:pt x="20113" y="18694"/>
                  <a:pt x="19842" y="19348"/>
                </a:cubicBezTo>
                <a:cubicBezTo>
                  <a:pt x="19531" y="20097"/>
                  <a:pt x="19175" y="20832"/>
                  <a:pt x="18769" y="21549"/>
                </a:cubicBezTo>
                <a:lnTo>
                  <a:pt x="18737" y="21600"/>
                </a:lnTo>
                <a:lnTo>
                  <a:pt x="18981" y="21600"/>
                </a:lnTo>
                <a:lnTo>
                  <a:pt x="19038" y="21506"/>
                </a:lnTo>
                <a:cubicBezTo>
                  <a:pt x="19773" y="20203"/>
                  <a:pt x="20331" y="18863"/>
                  <a:pt x="20741" y="17490"/>
                </a:cubicBezTo>
                <a:cubicBezTo>
                  <a:pt x="21113" y="16246"/>
                  <a:pt x="21332" y="14988"/>
                  <a:pt x="21477" y="13724"/>
                </a:cubicBezTo>
                <a:cubicBezTo>
                  <a:pt x="21600" y="12642"/>
                  <a:pt x="21512" y="11568"/>
                  <a:pt x="21317" y="10492"/>
                </a:cubicBezTo>
                <a:cubicBezTo>
                  <a:pt x="20945" y="8391"/>
                  <a:pt x="20249" y="6322"/>
                  <a:pt x="19240" y="4319"/>
                </a:cubicBezTo>
                <a:cubicBezTo>
                  <a:pt x="18592" y="3043"/>
                  <a:pt x="17833" y="1805"/>
                  <a:pt x="16930" y="619"/>
                </a:cubicBezTo>
                <a:lnTo>
                  <a:pt x="16434" y="0"/>
                </a:lnTo>
                <a:lnTo>
                  <a:pt x="16167" y="0"/>
                </a:lnTo>
                <a:lnTo>
                  <a:pt x="16989" y="1045"/>
                </a:lnTo>
                <a:cubicBezTo>
                  <a:pt x="17305" y="1478"/>
                  <a:pt x="17602" y="1917"/>
                  <a:pt x="17884" y="2362"/>
                </a:cubicBezTo>
                <a:cubicBezTo>
                  <a:pt x="17953" y="2472"/>
                  <a:pt x="18020" y="2582"/>
                  <a:pt x="18088" y="2691"/>
                </a:cubicBezTo>
                <a:cubicBezTo>
                  <a:pt x="18035" y="2663"/>
                  <a:pt x="17995" y="2625"/>
                  <a:pt x="17970" y="2582"/>
                </a:cubicBezTo>
                <a:cubicBezTo>
                  <a:pt x="17466" y="1857"/>
                  <a:pt x="16911" y="1151"/>
                  <a:pt x="16302" y="469"/>
                </a:cubicBezTo>
                <a:lnTo>
                  <a:pt x="15858" y="0"/>
                </a:lnTo>
                <a:lnTo>
                  <a:pt x="0" y="0"/>
                </a:lnTo>
                <a:close/>
              </a:path>
            </a:pathLst>
          </a:custGeom>
          <a:ln w="12700">
            <a:miter lim="400000"/>
          </a:ln>
        </p:spPr>
      </p:pic>
      <p:grpSp>
        <p:nvGrpSpPr>
          <p:cNvPr id="262" name="sketchy line"/>
          <p:cNvGrpSpPr/>
          <p:nvPr/>
        </p:nvGrpSpPr>
        <p:grpSpPr>
          <a:xfrm>
            <a:off x="5412391" y="4386377"/>
            <a:ext cx="4244291" cy="52391"/>
            <a:chOff x="0" y="0"/>
            <a:chExt cx="4244289" cy="52390"/>
          </a:xfrm>
        </p:grpSpPr>
        <p:sp>
          <p:nvSpPr>
            <p:cNvPr id="260" name="Shape"/>
            <p:cNvSpPr/>
            <p:nvPr/>
          </p:nvSpPr>
          <p:spPr>
            <a:xfrm>
              <a:off x="470" y="1604"/>
              <a:ext cx="4243820" cy="49832"/>
            </a:xfrm>
            <a:custGeom>
              <a:avLst/>
              <a:gdLst/>
              <a:ahLst/>
              <a:cxnLst>
                <a:cxn ang="0">
                  <a:pos x="wd2" y="hd2"/>
                </a:cxn>
                <a:cxn ang="5400000">
                  <a:pos x="wd2" y="hd2"/>
                </a:cxn>
                <a:cxn ang="10800000">
                  <a:pos x="wd2" y="hd2"/>
                </a:cxn>
                <a:cxn ang="16200000">
                  <a:pos x="wd2" y="hd2"/>
                </a:cxn>
              </a:cxnLst>
              <a:rect l="0" t="0" r="r" b="b"/>
              <a:pathLst>
                <a:path w="21597" h="13921" extrusionOk="0">
                  <a:moveTo>
                    <a:pt x="0" y="5946"/>
                  </a:moveTo>
                  <a:cubicBezTo>
                    <a:pt x="652" y="10752"/>
                    <a:pt x="1591" y="6262"/>
                    <a:pt x="2869" y="5946"/>
                  </a:cubicBezTo>
                  <a:cubicBezTo>
                    <a:pt x="4147" y="5631"/>
                    <a:pt x="4261" y="8322"/>
                    <a:pt x="5306" y="5946"/>
                  </a:cubicBezTo>
                  <a:cubicBezTo>
                    <a:pt x="6352" y="3571"/>
                    <a:pt x="8084" y="-2116"/>
                    <a:pt x="8823" y="5946"/>
                  </a:cubicBezTo>
                  <a:cubicBezTo>
                    <a:pt x="9563" y="14009"/>
                    <a:pt x="10447" y="7615"/>
                    <a:pt x="11693" y="5946"/>
                  </a:cubicBezTo>
                  <a:cubicBezTo>
                    <a:pt x="12938" y="4277"/>
                    <a:pt x="13740" y="-632"/>
                    <a:pt x="14562" y="5946"/>
                  </a:cubicBezTo>
                  <a:cubicBezTo>
                    <a:pt x="15383" y="12525"/>
                    <a:pt x="17254" y="13006"/>
                    <a:pt x="18079" y="5946"/>
                  </a:cubicBezTo>
                  <a:cubicBezTo>
                    <a:pt x="18904" y="-1114"/>
                    <a:pt x="20105" y="-2805"/>
                    <a:pt x="21596" y="5946"/>
                  </a:cubicBezTo>
                  <a:cubicBezTo>
                    <a:pt x="21591" y="7463"/>
                    <a:pt x="21600" y="9870"/>
                    <a:pt x="21596" y="11055"/>
                  </a:cubicBezTo>
                  <a:cubicBezTo>
                    <a:pt x="21020" y="5600"/>
                    <a:pt x="20014" y="17749"/>
                    <a:pt x="18943" y="11055"/>
                  </a:cubicBezTo>
                  <a:cubicBezTo>
                    <a:pt x="17871" y="4362"/>
                    <a:pt x="16641" y="18795"/>
                    <a:pt x="15858" y="11055"/>
                  </a:cubicBezTo>
                  <a:cubicBezTo>
                    <a:pt x="15074" y="3315"/>
                    <a:pt x="13966" y="12434"/>
                    <a:pt x="12772" y="11055"/>
                  </a:cubicBezTo>
                  <a:cubicBezTo>
                    <a:pt x="11579" y="9676"/>
                    <a:pt x="10514" y="18144"/>
                    <a:pt x="9903" y="11055"/>
                  </a:cubicBezTo>
                  <a:cubicBezTo>
                    <a:pt x="9292" y="3966"/>
                    <a:pt x="7162" y="9471"/>
                    <a:pt x="6386" y="11055"/>
                  </a:cubicBezTo>
                  <a:cubicBezTo>
                    <a:pt x="5610" y="12640"/>
                    <a:pt x="4264" y="14794"/>
                    <a:pt x="2869" y="11055"/>
                  </a:cubicBezTo>
                  <a:cubicBezTo>
                    <a:pt x="1474" y="7316"/>
                    <a:pt x="676" y="7931"/>
                    <a:pt x="0" y="11055"/>
                  </a:cubicBezTo>
                  <a:cubicBezTo>
                    <a:pt x="3" y="9764"/>
                    <a:pt x="3" y="7532"/>
                    <a:pt x="0" y="5946"/>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1" name="Shape"/>
            <p:cNvSpPr/>
            <p:nvPr/>
          </p:nvSpPr>
          <p:spPr>
            <a:xfrm>
              <a:off x="0" y="-1"/>
              <a:ext cx="4244233" cy="52392"/>
            </a:xfrm>
            <a:custGeom>
              <a:avLst/>
              <a:gdLst/>
              <a:ahLst/>
              <a:cxnLst>
                <a:cxn ang="0">
                  <a:pos x="wd2" y="hd2"/>
                </a:cxn>
                <a:cxn ang="5400000">
                  <a:pos x="wd2" y="hd2"/>
                </a:cxn>
                <a:cxn ang="10800000">
                  <a:pos x="wd2" y="hd2"/>
                </a:cxn>
                <a:cxn ang="16200000">
                  <a:pos x="wd2" y="hd2"/>
                </a:cxn>
              </a:cxnLst>
              <a:rect l="0" t="0" r="r" b="b"/>
              <a:pathLst>
                <a:path w="21598" h="13919" extrusionOk="0">
                  <a:moveTo>
                    <a:pt x="2" y="6081"/>
                  </a:moveTo>
                  <a:cubicBezTo>
                    <a:pt x="803" y="1923"/>
                    <a:pt x="1930" y="4533"/>
                    <a:pt x="2871" y="6081"/>
                  </a:cubicBezTo>
                  <a:cubicBezTo>
                    <a:pt x="3812" y="7630"/>
                    <a:pt x="4611" y="4613"/>
                    <a:pt x="5308" y="6081"/>
                  </a:cubicBezTo>
                  <a:cubicBezTo>
                    <a:pt x="6006" y="7549"/>
                    <a:pt x="6907" y="425"/>
                    <a:pt x="7962" y="6081"/>
                  </a:cubicBezTo>
                  <a:cubicBezTo>
                    <a:pt x="9016" y="11737"/>
                    <a:pt x="9733" y="12759"/>
                    <a:pt x="11262" y="6081"/>
                  </a:cubicBezTo>
                  <a:cubicBezTo>
                    <a:pt x="12792" y="-597"/>
                    <a:pt x="12800" y="-1124"/>
                    <a:pt x="14131" y="6081"/>
                  </a:cubicBezTo>
                  <a:cubicBezTo>
                    <a:pt x="15463" y="13286"/>
                    <a:pt x="16178" y="10894"/>
                    <a:pt x="16784" y="6081"/>
                  </a:cubicBezTo>
                  <a:cubicBezTo>
                    <a:pt x="17391" y="1268"/>
                    <a:pt x="20420" y="-4777"/>
                    <a:pt x="21597" y="6081"/>
                  </a:cubicBezTo>
                  <a:cubicBezTo>
                    <a:pt x="21599" y="8055"/>
                    <a:pt x="21597" y="8957"/>
                    <a:pt x="21597" y="10940"/>
                  </a:cubicBezTo>
                  <a:cubicBezTo>
                    <a:pt x="20932" y="5323"/>
                    <a:pt x="19991" y="6568"/>
                    <a:pt x="18512" y="10940"/>
                  </a:cubicBezTo>
                  <a:cubicBezTo>
                    <a:pt x="17033" y="15313"/>
                    <a:pt x="16563" y="13167"/>
                    <a:pt x="15859" y="10940"/>
                  </a:cubicBezTo>
                  <a:cubicBezTo>
                    <a:pt x="15155" y="8713"/>
                    <a:pt x="13336" y="13752"/>
                    <a:pt x="12342" y="10940"/>
                  </a:cubicBezTo>
                  <a:cubicBezTo>
                    <a:pt x="11348" y="8128"/>
                    <a:pt x="10629" y="5057"/>
                    <a:pt x="9473" y="10940"/>
                  </a:cubicBezTo>
                  <a:cubicBezTo>
                    <a:pt x="8317" y="16823"/>
                    <a:pt x="7648" y="5850"/>
                    <a:pt x="7036" y="10940"/>
                  </a:cubicBezTo>
                  <a:cubicBezTo>
                    <a:pt x="6424" y="16030"/>
                    <a:pt x="5322" y="13614"/>
                    <a:pt x="3735" y="10940"/>
                  </a:cubicBezTo>
                  <a:cubicBezTo>
                    <a:pt x="2148" y="8266"/>
                    <a:pt x="1739" y="1204"/>
                    <a:pt x="2" y="10940"/>
                  </a:cubicBezTo>
                  <a:cubicBezTo>
                    <a:pt x="-1" y="9590"/>
                    <a:pt x="-1" y="7763"/>
                    <a:pt x="2" y="6081"/>
                  </a:cubicBezTo>
                  <a:close/>
                </a:path>
              </a:pathLst>
            </a:custGeom>
            <a:noFill/>
            <a:ln w="44450"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4" descr="Picture 4"/>
          <p:cNvPicPr>
            <a:picLocks noChangeAspect="1"/>
          </p:cNvPicPr>
          <p:nvPr/>
        </p:nvPicPr>
        <p:blipFill>
          <a:blip r:embed="rId2">
            <a:alphaModFix amt="25000"/>
          </a:blip>
          <a:stretch>
            <a:fillRect/>
          </a:stretch>
        </p:blipFill>
        <p:spPr>
          <a:xfrm>
            <a:off x="19" y="9"/>
            <a:ext cx="12191981" cy="6857991"/>
          </a:xfrm>
          <a:prstGeom prst="rect">
            <a:avLst/>
          </a:prstGeom>
          <a:ln w="12700">
            <a:miter lim="400000"/>
          </a:ln>
        </p:spPr>
      </p:pic>
      <p:grpSp>
        <p:nvGrpSpPr>
          <p:cNvPr id="295" name="Diagram 6"/>
          <p:cNvGrpSpPr/>
          <p:nvPr/>
        </p:nvGrpSpPr>
        <p:grpSpPr>
          <a:xfrm>
            <a:off x="1507" y="3451726"/>
            <a:ext cx="12189003" cy="535781"/>
            <a:chOff x="0" y="0"/>
            <a:chExt cx="12189001" cy="535779"/>
          </a:xfrm>
        </p:grpSpPr>
        <p:grpSp>
          <p:nvGrpSpPr>
            <p:cNvPr id="267" name="Group"/>
            <p:cNvGrpSpPr/>
            <p:nvPr/>
          </p:nvGrpSpPr>
          <p:grpSpPr>
            <a:xfrm>
              <a:off x="0" y="0"/>
              <a:ext cx="1339451" cy="535780"/>
              <a:chOff x="0" y="0"/>
              <a:chExt cx="1339450" cy="535779"/>
            </a:xfrm>
          </p:grpSpPr>
          <p:sp>
            <p:nvSpPr>
              <p:cNvPr id="265"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66" name="Idea developed"/>
              <p:cNvSpPr txBox="1"/>
              <p:nvPr/>
            </p:nvSpPr>
            <p:spPr>
              <a:xfrm>
                <a:off x="291893" y="198651"/>
                <a:ext cx="779668" cy="138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Idea developed</a:t>
                </a:r>
              </a:p>
            </p:txBody>
          </p:sp>
        </p:grpSp>
        <p:grpSp>
          <p:nvGrpSpPr>
            <p:cNvPr id="270" name="Group"/>
            <p:cNvGrpSpPr/>
            <p:nvPr/>
          </p:nvGrpSpPr>
          <p:grpSpPr>
            <a:xfrm>
              <a:off x="1205505" y="0"/>
              <a:ext cx="1339451" cy="535780"/>
              <a:chOff x="0" y="0"/>
              <a:chExt cx="1339450" cy="535779"/>
            </a:xfrm>
          </p:grpSpPr>
          <p:sp>
            <p:nvSpPr>
              <p:cNvPr id="268"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69" name="Bill drafted"/>
              <p:cNvSpPr txBox="1"/>
              <p:nvPr/>
            </p:nvSpPr>
            <p:spPr>
              <a:xfrm>
                <a:off x="291893" y="198651"/>
                <a:ext cx="779668" cy="138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Bill drafted</a:t>
                </a:r>
              </a:p>
            </p:txBody>
          </p:sp>
        </p:grpSp>
        <p:grpSp>
          <p:nvGrpSpPr>
            <p:cNvPr id="273" name="Group"/>
            <p:cNvGrpSpPr/>
            <p:nvPr/>
          </p:nvGrpSpPr>
          <p:grpSpPr>
            <a:xfrm>
              <a:off x="2411010" y="0"/>
              <a:ext cx="1339451" cy="535780"/>
              <a:chOff x="0" y="0"/>
              <a:chExt cx="1339450" cy="535779"/>
            </a:xfrm>
          </p:grpSpPr>
          <p:sp>
            <p:nvSpPr>
              <p:cNvPr id="271"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72" name="Bill introduced &amp; referred to committee"/>
              <p:cNvSpPr txBox="1"/>
              <p:nvPr/>
            </p:nvSpPr>
            <p:spPr>
              <a:xfrm>
                <a:off x="291892" y="70398"/>
                <a:ext cx="779668" cy="3949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Bill introduced &amp; referred to committee</a:t>
                </a:r>
              </a:p>
            </p:txBody>
          </p:sp>
        </p:grpSp>
        <p:grpSp>
          <p:nvGrpSpPr>
            <p:cNvPr id="276" name="Group"/>
            <p:cNvGrpSpPr/>
            <p:nvPr/>
          </p:nvGrpSpPr>
          <p:grpSpPr>
            <a:xfrm>
              <a:off x="3616517" y="0"/>
              <a:ext cx="1339451" cy="535780"/>
              <a:chOff x="0" y="0"/>
              <a:chExt cx="1339450" cy="535779"/>
            </a:xfrm>
          </p:grpSpPr>
          <p:sp>
            <p:nvSpPr>
              <p:cNvPr id="274"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75" name="Committee action"/>
              <p:cNvSpPr txBox="1"/>
              <p:nvPr/>
            </p:nvSpPr>
            <p:spPr>
              <a:xfrm>
                <a:off x="291892" y="134524"/>
                <a:ext cx="779668" cy="2667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Committee action</a:t>
                </a:r>
              </a:p>
            </p:txBody>
          </p:sp>
        </p:grpSp>
        <p:grpSp>
          <p:nvGrpSpPr>
            <p:cNvPr id="279" name="Group"/>
            <p:cNvGrpSpPr/>
            <p:nvPr/>
          </p:nvGrpSpPr>
          <p:grpSpPr>
            <a:xfrm>
              <a:off x="4822023" y="0"/>
              <a:ext cx="1339451" cy="535780"/>
              <a:chOff x="0" y="0"/>
              <a:chExt cx="1339450" cy="535779"/>
            </a:xfrm>
          </p:grpSpPr>
          <p:sp>
            <p:nvSpPr>
              <p:cNvPr id="277"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78" name="Second Reading"/>
              <p:cNvSpPr txBox="1"/>
              <p:nvPr/>
            </p:nvSpPr>
            <p:spPr>
              <a:xfrm>
                <a:off x="291892" y="198651"/>
                <a:ext cx="779668" cy="138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Second Reading</a:t>
                </a:r>
              </a:p>
            </p:txBody>
          </p:sp>
        </p:grpSp>
        <p:grpSp>
          <p:nvGrpSpPr>
            <p:cNvPr id="282" name="Group"/>
            <p:cNvGrpSpPr/>
            <p:nvPr/>
          </p:nvGrpSpPr>
          <p:grpSpPr>
            <a:xfrm>
              <a:off x="6027528" y="0"/>
              <a:ext cx="1339452" cy="535780"/>
              <a:chOff x="0" y="0"/>
              <a:chExt cx="1339450" cy="535779"/>
            </a:xfrm>
          </p:grpSpPr>
          <p:sp>
            <p:nvSpPr>
              <p:cNvPr id="280"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81" name="Third Reading"/>
              <p:cNvSpPr txBox="1"/>
              <p:nvPr/>
            </p:nvSpPr>
            <p:spPr>
              <a:xfrm>
                <a:off x="291893" y="198651"/>
                <a:ext cx="779668" cy="138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Third Reading</a:t>
                </a:r>
              </a:p>
            </p:txBody>
          </p:sp>
        </p:grpSp>
        <p:grpSp>
          <p:nvGrpSpPr>
            <p:cNvPr id="285" name="Group"/>
            <p:cNvGrpSpPr/>
            <p:nvPr/>
          </p:nvGrpSpPr>
          <p:grpSpPr>
            <a:xfrm>
              <a:off x="7233034" y="0"/>
              <a:ext cx="1339451" cy="535780"/>
              <a:chOff x="0" y="0"/>
              <a:chExt cx="1339450" cy="535779"/>
            </a:xfrm>
          </p:grpSpPr>
          <p:sp>
            <p:nvSpPr>
              <p:cNvPr id="283"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84" name="Second Chamber"/>
              <p:cNvSpPr txBox="1"/>
              <p:nvPr/>
            </p:nvSpPr>
            <p:spPr>
              <a:xfrm>
                <a:off x="291893" y="134524"/>
                <a:ext cx="779668" cy="2667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Second Chamber</a:t>
                </a:r>
              </a:p>
            </p:txBody>
          </p:sp>
        </p:grpSp>
        <p:grpSp>
          <p:nvGrpSpPr>
            <p:cNvPr id="288" name="Group"/>
            <p:cNvGrpSpPr/>
            <p:nvPr/>
          </p:nvGrpSpPr>
          <p:grpSpPr>
            <a:xfrm>
              <a:off x="8438540" y="0"/>
              <a:ext cx="1339451" cy="535780"/>
              <a:chOff x="0" y="0"/>
              <a:chExt cx="1339450" cy="535779"/>
            </a:xfrm>
          </p:grpSpPr>
          <p:sp>
            <p:nvSpPr>
              <p:cNvPr id="286"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87" name="Conference Committee"/>
              <p:cNvSpPr txBox="1"/>
              <p:nvPr/>
            </p:nvSpPr>
            <p:spPr>
              <a:xfrm>
                <a:off x="291892" y="134524"/>
                <a:ext cx="779668" cy="2667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Conference Committee</a:t>
                </a:r>
              </a:p>
            </p:txBody>
          </p:sp>
        </p:grpSp>
        <p:grpSp>
          <p:nvGrpSpPr>
            <p:cNvPr id="291" name="Group"/>
            <p:cNvGrpSpPr/>
            <p:nvPr/>
          </p:nvGrpSpPr>
          <p:grpSpPr>
            <a:xfrm>
              <a:off x="9644045" y="0"/>
              <a:ext cx="1339451" cy="535780"/>
              <a:chOff x="0" y="0"/>
              <a:chExt cx="1339450" cy="535779"/>
            </a:xfrm>
          </p:grpSpPr>
          <p:sp>
            <p:nvSpPr>
              <p:cNvPr id="289"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90" name="Governor"/>
              <p:cNvSpPr txBox="1"/>
              <p:nvPr/>
            </p:nvSpPr>
            <p:spPr>
              <a:xfrm>
                <a:off x="291893" y="198651"/>
                <a:ext cx="779668" cy="138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Governor</a:t>
                </a:r>
              </a:p>
            </p:txBody>
          </p:sp>
        </p:grpSp>
        <p:grpSp>
          <p:nvGrpSpPr>
            <p:cNvPr id="294" name="Group"/>
            <p:cNvGrpSpPr/>
            <p:nvPr/>
          </p:nvGrpSpPr>
          <p:grpSpPr>
            <a:xfrm>
              <a:off x="10849551" y="0"/>
              <a:ext cx="1339451" cy="535780"/>
              <a:chOff x="0" y="0"/>
              <a:chExt cx="1339450" cy="535779"/>
            </a:xfrm>
          </p:grpSpPr>
          <p:sp>
            <p:nvSpPr>
              <p:cNvPr id="292" name="Chevron"/>
              <p:cNvSpPr/>
              <p:nvPr/>
            </p:nvSpPr>
            <p:spPr>
              <a:xfrm>
                <a:off x="0" y="0"/>
                <a:ext cx="1339451" cy="535780"/>
              </a:xfrm>
              <a:prstGeom prst="chevron">
                <a:avLst>
                  <a:gd name="adj" fmla="val 50000"/>
                </a:avLst>
              </a:prstGeom>
              <a:solidFill>
                <a:srgbClr val="FFFFFF"/>
              </a:solidFill>
              <a:ln w="12700" cap="flat">
                <a:solidFill>
                  <a:srgbClr val="D6712C"/>
                </a:solidFill>
                <a:prstDash val="solid"/>
                <a:miter lim="800000"/>
              </a:ln>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293" name="Law!"/>
              <p:cNvSpPr txBox="1"/>
              <p:nvPr/>
            </p:nvSpPr>
            <p:spPr>
              <a:xfrm>
                <a:off x="291892" y="198651"/>
                <a:ext cx="779668" cy="138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002" tIns="12002" rIns="12002" bIns="12002" numCol="1" anchor="ctr">
                <a:spAutoFit/>
              </a:bodyPr>
              <a:lstStyle>
                <a:lvl1pPr algn="ctr" defTabSz="400050">
                  <a:lnSpc>
                    <a:spcPct val="90000"/>
                  </a:lnSpc>
                  <a:spcBef>
                    <a:spcPts val="300"/>
                  </a:spcBef>
                  <a:defRPr sz="900" b="1">
                    <a:solidFill>
                      <a:srgbClr val="FFFFFF"/>
                    </a:solidFill>
                  </a:defRPr>
                </a:lvl1pPr>
              </a:lstStyle>
              <a:p>
                <a:r>
                  <a:t>Law!</a:t>
                </a:r>
              </a:p>
            </p:txBody>
          </p:sp>
        </p:grpSp>
      </p:grpSp>
      <p:sp>
        <p:nvSpPr>
          <p:cNvPr id="296" name="Rectangle 7"/>
          <p:cNvSpPr txBox="1"/>
          <p:nvPr/>
        </p:nvSpPr>
        <p:spPr>
          <a:xfrm>
            <a:off x="235464" y="341944"/>
            <a:ext cx="6685879" cy="790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b="1">
                <a:ln w="6600" cap="flat">
                  <a:solidFill>
                    <a:schemeClr val="accent2"/>
                  </a:solidFill>
                  <a:prstDash val="solid"/>
                  <a:round/>
                </a:ln>
                <a:solidFill>
                  <a:srgbClr val="FFFFFF"/>
                </a:solidFill>
                <a:effectLst>
                  <a:outerShdw dist="38100" dir="2700000" rotWithShape="0">
                    <a:schemeClr val="accent2"/>
                  </a:outerShdw>
                </a:effectLst>
              </a:defRPr>
            </a:lvl1pPr>
          </a:lstStyle>
          <a:p>
            <a:r>
              <a:t>How Legislation Occurs</a:t>
            </a:r>
          </a:p>
        </p:txBody>
      </p:sp>
      <p:grpSp>
        <p:nvGrpSpPr>
          <p:cNvPr id="300" name="Arrow: Curved Down 12"/>
          <p:cNvGrpSpPr/>
          <p:nvPr/>
        </p:nvGrpSpPr>
        <p:grpSpPr>
          <a:xfrm>
            <a:off x="2885089" y="4068221"/>
            <a:ext cx="5061440" cy="1832247"/>
            <a:chOff x="0" y="0"/>
            <a:chExt cx="5061439" cy="1832245"/>
          </a:xfrm>
        </p:grpSpPr>
        <p:sp>
          <p:nvSpPr>
            <p:cNvPr id="297" name="Shape"/>
            <p:cNvSpPr/>
            <p:nvPr/>
          </p:nvSpPr>
          <p:spPr>
            <a:xfrm rot="10800000">
              <a:off x="-1" y="0"/>
              <a:ext cx="5061441" cy="1832246"/>
            </a:xfrm>
            <a:custGeom>
              <a:avLst/>
              <a:gdLst/>
              <a:ahLst/>
              <a:cxnLst>
                <a:cxn ang="0">
                  <a:pos x="wd2" y="hd2"/>
                </a:cxn>
                <a:cxn ang="5400000">
                  <a:pos x="wd2" y="hd2"/>
                </a:cxn>
                <a:cxn ang="10800000">
                  <a:pos x="wd2" y="hd2"/>
                </a:cxn>
                <a:cxn ang="16200000">
                  <a:pos x="wd2" y="hd2"/>
                </a:cxn>
              </a:cxnLst>
              <a:rect l="0" t="0" r="r" b="b"/>
              <a:pathLst>
                <a:path w="21600" h="21600" extrusionOk="0">
                  <a:moveTo>
                    <a:pt x="19946" y="21600"/>
                  </a:moveTo>
                  <a:lnTo>
                    <a:pt x="17690" y="16200"/>
                  </a:lnTo>
                  <a:lnTo>
                    <a:pt x="18668" y="16200"/>
                  </a:lnTo>
                  <a:lnTo>
                    <a:pt x="18668" y="16200"/>
                  </a:lnTo>
                  <a:cubicBezTo>
                    <a:pt x="17587" y="6663"/>
                    <a:pt x="13809" y="0"/>
                    <a:pt x="9484" y="0"/>
                  </a:cubicBezTo>
                  <a:lnTo>
                    <a:pt x="11439" y="0"/>
                  </a:lnTo>
                  <a:cubicBezTo>
                    <a:pt x="15764" y="0"/>
                    <a:pt x="19541" y="6663"/>
                    <a:pt x="20623" y="16200"/>
                  </a:cubicBezTo>
                  <a:lnTo>
                    <a:pt x="21600" y="16200"/>
                  </a:lnTo>
                  <a:close/>
                  <a:moveTo>
                    <a:pt x="10462" y="115"/>
                  </a:moveTo>
                  <a:lnTo>
                    <a:pt x="10462" y="115"/>
                  </a:lnTo>
                  <a:cubicBezTo>
                    <a:pt x="5628" y="1256"/>
                    <a:pt x="1955" y="10532"/>
                    <a:pt x="1955" y="21600"/>
                  </a:cubicBezTo>
                  <a:lnTo>
                    <a:pt x="0" y="21600"/>
                  </a:lnTo>
                  <a:cubicBezTo>
                    <a:pt x="0" y="9671"/>
                    <a:pt x="4246" y="0"/>
                    <a:pt x="9484" y="0"/>
                  </a:cubicBezTo>
                  <a:cubicBezTo>
                    <a:pt x="9811" y="0"/>
                    <a:pt x="10137" y="38"/>
                    <a:pt x="10462" y="115"/>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endParaRPr/>
            </a:p>
          </p:txBody>
        </p:sp>
        <p:sp>
          <p:nvSpPr>
            <p:cNvPr id="298" name="Shape"/>
            <p:cNvSpPr/>
            <p:nvPr/>
          </p:nvSpPr>
          <p:spPr>
            <a:xfrm rot="10800000">
              <a:off x="2609948" y="0"/>
              <a:ext cx="2451491" cy="1832246"/>
            </a:xfrm>
            <a:custGeom>
              <a:avLst/>
              <a:gdLst/>
              <a:ahLst/>
              <a:cxnLst>
                <a:cxn ang="0">
                  <a:pos x="wd2" y="hd2"/>
                </a:cxn>
                <a:cxn ang="5400000">
                  <a:pos x="wd2" y="hd2"/>
                </a:cxn>
                <a:cxn ang="10800000">
                  <a:pos x="wd2" y="hd2"/>
                </a:cxn>
                <a:cxn ang="16200000">
                  <a:pos x="wd2" y="hd2"/>
                </a:cxn>
              </a:cxnLst>
              <a:rect l="0" t="0" r="r" b="b"/>
              <a:pathLst>
                <a:path w="21600" h="21600" extrusionOk="0">
                  <a:moveTo>
                    <a:pt x="21600" y="115"/>
                  </a:moveTo>
                  <a:lnTo>
                    <a:pt x="21600" y="115"/>
                  </a:lnTo>
                  <a:cubicBezTo>
                    <a:pt x="11620" y="1256"/>
                    <a:pt x="4036" y="10532"/>
                    <a:pt x="4036" y="21600"/>
                  </a:cubicBezTo>
                  <a:lnTo>
                    <a:pt x="0" y="21600"/>
                  </a:lnTo>
                  <a:cubicBezTo>
                    <a:pt x="0" y="9671"/>
                    <a:pt x="8767" y="0"/>
                    <a:pt x="19582" y="0"/>
                  </a:cubicBezTo>
                  <a:cubicBezTo>
                    <a:pt x="20256" y="0"/>
                    <a:pt x="20930" y="38"/>
                    <a:pt x="21600" y="115"/>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299" name="Line"/>
            <p:cNvSpPr/>
            <p:nvPr/>
          </p:nvSpPr>
          <p:spPr>
            <a:xfrm rot="10800000">
              <a:off x="-1" y="0"/>
              <a:ext cx="5061441" cy="1832246"/>
            </a:xfrm>
            <a:custGeom>
              <a:avLst/>
              <a:gdLst/>
              <a:ahLst/>
              <a:cxnLst>
                <a:cxn ang="0">
                  <a:pos x="wd2" y="hd2"/>
                </a:cxn>
                <a:cxn ang="5400000">
                  <a:pos x="wd2" y="hd2"/>
                </a:cxn>
                <a:cxn ang="10800000">
                  <a:pos x="wd2" y="hd2"/>
                </a:cxn>
                <a:cxn ang="16200000">
                  <a:pos x="wd2" y="hd2"/>
                </a:cxn>
              </a:cxnLst>
              <a:rect l="0" t="0" r="r" b="b"/>
              <a:pathLst>
                <a:path w="21600" h="21600" extrusionOk="0">
                  <a:moveTo>
                    <a:pt x="10462" y="115"/>
                  </a:moveTo>
                  <a:lnTo>
                    <a:pt x="10462" y="115"/>
                  </a:lnTo>
                  <a:cubicBezTo>
                    <a:pt x="5628" y="1256"/>
                    <a:pt x="1955" y="10532"/>
                    <a:pt x="1955" y="21600"/>
                  </a:cubicBezTo>
                  <a:lnTo>
                    <a:pt x="0" y="21600"/>
                  </a:lnTo>
                  <a:cubicBezTo>
                    <a:pt x="0" y="9671"/>
                    <a:pt x="4246" y="0"/>
                    <a:pt x="9484" y="0"/>
                  </a:cubicBezTo>
                  <a:lnTo>
                    <a:pt x="11439" y="0"/>
                  </a:lnTo>
                  <a:cubicBezTo>
                    <a:pt x="15764" y="0"/>
                    <a:pt x="19541" y="6663"/>
                    <a:pt x="20623" y="16200"/>
                  </a:cubicBezTo>
                  <a:lnTo>
                    <a:pt x="21600" y="16200"/>
                  </a:lnTo>
                  <a:lnTo>
                    <a:pt x="19946" y="21600"/>
                  </a:lnTo>
                  <a:lnTo>
                    <a:pt x="17690" y="16200"/>
                  </a:lnTo>
                  <a:lnTo>
                    <a:pt x="18668" y="16200"/>
                  </a:lnTo>
                  <a:lnTo>
                    <a:pt x="18668" y="16200"/>
                  </a:lnTo>
                  <a:cubicBezTo>
                    <a:pt x="17587" y="6663"/>
                    <a:pt x="13809" y="0"/>
                    <a:pt x="9484" y="0"/>
                  </a:cubicBezTo>
                </a:path>
              </a:pathLst>
            </a:custGeom>
            <a:noFill/>
            <a:ln w="12700" cap="flat">
              <a:solidFill>
                <a:srgbClr val="32538F"/>
              </a:solidFill>
              <a:prstDash val="solid"/>
              <a:miter lim="800000"/>
            </a:ln>
            <a:effectLst/>
          </p:spPr>
          <p:txBody>
            <a:bodyPr wrap="square" lIns="45719" tIns="45719" rIns="45719" bIns="45719" numCol="1" anchor="ctr">
              <a:noAutofit/>
            </a:bodyPr>
            <a:lstStyle/>
            <a:p>
              <a:pPr algn="ctr"/>
              <a:endParaRPr/>
            </a:p>
          </p:txBody>
        </p:sp>
      </p:grpSp>
      <p:sp>
        <p:nvSpPr>
          <p:cNvPr id="301" name="TextBox 1"/>
          <p:cNvSpPr txBox="1"/>
          <p:nvPr/>
        </p:nvSpPr>
        <p:spPr>
          <a:xfrm rot="19435961">
            <a:off x="1267762" y="2280186"/>
            <a:ext cx="308308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Deadline to file bills is 1/12 for House and 1/13 for Senate</a:t>
            </a:r>
          </a:p>
        </p:txBody>
      </p:sp>
      <p:sp>
        <p:nvSpPr>
          <p:cNvPr id="302" name="TextBox 3"/>
          <p:cNvSpPr txBox="1"/>
          <p:nvPr/>
        </p:nvSpPr>
        <p:spPr>
          <a:xfrm rot="19401103">
            <a:off x="2445644" y="2527313"/>
            <a:ext cx="2410221" cy="228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Deadline to assign bills to committee is 1/20</a:t>
            </a:r>
          </a:p>
        </p:txBody>
      </p:sp>
      <p:sp>
        <p:nvSpPr>
          <p:cNvPr id="303" name="TextBox 5"/>
          <p:cNvSpPr txBox="1"/>
          <p:nvPr/>
        </p:nvSpPr>
        <p:spPr>
          <a:xfrm rot="19417229">
            <a:off x="3462556" y="2258090"/>
            <a:ext cx="3535691" cy="228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Committee reports due 2/21 for House Bills; 2/23 for Senate Bills</a:t>
            </a:r>
          </a:p>
        </p:txBody>
      </p:sp>
      <p:sp>
        <p:nvSpPr>
          <p:cNvPr id="304" name="TextBox 8"/>
          <p:cNvSpPr txBox="1"/>
          <p:nvPr/>
        </p:nvSpPr>
        <p:spPr>
          <a:xfrm rot="19417229">
            <a:off x="4706088" y="2193343"/>
            <a:ext cx="3535691" cy="228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Deadline: 2/23 for House Bills; 2/27 for Senate Bills</a:t>
            </a:r>
          </a:p>
        </p:txBody>
      </p:sp>
      <p:sp>
        <p:nvSpPr>
          <p:cNvPr id="305" name="TextBox 9"/>
          <p:cNvSpPr txBox="1"/>
          <p:nvPr/>
        </p:nvSpPr>
        <p:spPr>
          <a:xfrm rot="19417229">
            <a:off x="5963994" y="2383696"/>
            <a:ext cx="2821136" cy="228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Deadline: 2/27 for House Bills; 2/28 for Senate Bills</a:t>
            </a:r>
          </a:p>
        </p:txBody>
      </p:sp>
      <p:sp>
        <p:nvSpPr>
          <p:cNvPr id="306" name="TextBox 10"/>
          <p:cNvSpPr txBox="1"/>
          <p:nvPr/>
        </p:nvSpPr>
        <p:spPr>
          <a:xfrm rot="2508126">
            <a:off x="3614843" y="5076336"/>
            <a:ext cx="3535691" cy="393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Senate Committee reports for HBs due 4/13; </a:t>
            </a:r>
          </a:p>
          <a:p>
            <a:pPr>
              <a:defRPr sz="1000"/>
            </a:pPr>
            <a:r>
              <a:t>House CR reports for SBs due 4/11</a:t>
            </a:r>
          </a:p>
        </p:txBody>
      </p:sp>
      <p:sp>
        <p:nvSpPr>
          <p:cNvPr id="307" name="TextBox 11"/>
          <p:cNvSpPr txBox="1"/>
          <p:nvPr/>
        </p:nvSpPr>
        <p:spPr>
          <a:xfrm rot="2373170">
            <a:off x="4916241" y="5054699"/>
            <a:ext cx="3535691" cy="393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House deadline for SBs: 4/13</a:t>
            </a:r>
          </a:p>
          <a:p>
            <a:pPr>
              <a:defRPr sz="1000"/>
            </a:pPr>
            <a:r>
              <a:t>Senate deadline for HBs: 4/17</a:t>
            </a:r>
          </a:p>
        </p:txBody>
      </p:sp>
      <p:sp>
        <p:nvSpPr>
          <p:cNvPr id="308" name="TextBox 13"/>
          <p:cNvSpPr txBox="1"/>
          <p:nvPr/>
        </p:nvSpPr>
        <p:spPr>
          <a:xfrm rot="2373170">
            <a:off x="6085988" y="5067764"/>
            <a:ext cx="3535691" cy="393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House deadline for SBs: 4/17</a:t>
            </a:r>
          </a:p>
          <a:p>
            <a:pPr>
              <a:defRPr sz="1000"/>
            </a:pPr>
            <a:r>
              <a:t>Senate deadline for HBs: 4/18</a:t>
            </a:r>
          </a:p>
        </p:txBody>
      </p:sp>
      <p:sp>
        <p:nvSpPr>
          <p:cNvPr id="309" name="TextBox 14"/>
          <p:cNvSpPr txBox="1"/>
          <p:nvPr/>
        </p:nvSpPr>
        <p:spPr>
          <a:xfrm rot="2373170">
            <a:off x="9055187" y="4560241"/>
            <a:ext cx="2009158" cy="228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Starts 4/18/23, goes until Sine Die</a:t>
            </a:r>
          </a:p>
        </p:txBody>
      </p:sp>
      <p:pic>
        <p:nvPicPr>
          <p:cNvPr id="310" name="Picture 15" descr="Picture 15"/>
          <p:cNvPicPr>
            <a:picLocks noChangeAspect="1"/>
          </p:cNvPicPr>
          <p:nvPr/>
        </p:nvPicPr>
        <p:blipFill>
          <a:blip r:embed="rId3"/>
          <a:stretch>
            <a:fillRect/>
          </a:stretch>
        </p:blipFill>
        <p:spPr>
          <a:xfrm>
            <a:off x="10184689" y="851810"/>
            <a:ext cx="1776432" cy="2505759"/>
          </a:xfrm>
          <a:prstGeom prst="rect">
            <a:avLst/>
          </a:prstGeom>
          <a:ln w="12700">
            <a:miter lim="400000"/>
          </a:ln>
        </p:spPr>
      </p:pic>
      <p:grpSp>
        <p:nvGrpSpPr>
          <p:cNvPr id="313" name="Arrow: Up 16"/>
          <p:cNvGrpSpPr/>
          <p:nvPr/>
        </p:nvGrpSpPr>
        <p:grpSpPr>
          <a:xfrm>
            <a:off x="8610824" y="4038539"/>
            <a:ext cx="832873" cy="1237025"/>
            <a:chOff x="0" y="0"/>
            <a:chExt cx="832872" cy="1237024"/>
          </a:xfrm>
        </p:grpSpPr>
        <p:sp>
          <p:nvSpPr>
            <p:cNvPr id="311" name="Shape"/>
            <p:cNvSpPr/>
            <p:nvPr/>
          </p:nvSpPr>
          <p:spPr>
            <a:xfrm>
              <a:off x="-1" y="-1"/>
              <a:ext cx="832874" cy="1237026"/>
            </a:xfrm>
            <a:custGeom>
              <a:avLst/>
              <a:gdLst/>
              <a:ahLst/>
              <a:cxnLst>
                <a:cxn ang="0">
                  <a:pos x="wd2" y="hd2"/>
                </a:cxn>
                <a:cxn ang="5400000">
                  <a:pos x="wd2" y="hd2"/>
                </a:cxn>
                <a:cxn ang="10800000">
                  <a:pos x="wd2" y="hd2"/>
                </a:cxn>
                <a:cxn ang="16200000">
                  <a:pos x="wd2" y="hd2"/>
                </a:cxn>
              </a:cxnLst>
              <a:rect l="0" t="0" r="r" b="b"/>
              <a:pathLst>
                <a:path w="21600" h="21600" extrusionOk="0">
                  <a:moveTo>
                    <a:pt x="0" y="7271"/>
                  </a:moveTo>
                  <a:lnTo>
                    <a:pt x="10800" y="0"/>
                  </a:lnTo>
                  <a:lnTo>
                    <a:pt x="21600" y="7271"/>
                  </a:lnTo>
                  <a:lnTo>
                    <a:pt x="16200" y="7271"/>
                  </a:lnTo>
                  <a:lnTo>
                    <a:pt x="16200" y="21600"/>
                  </a:lnTo>
                  <a:lnTo>
                    <a:pt x="5400" y="21600"/>
                  </a:lnTo>
                  <a:lnTo>
                    <a:pt x="5400" y="7271"/>
                  </a:lnTo>
                  <a:close/>
                </a:path>
              </a:pathLst>
            </a:custGeom>
            <a:gradFill flip="none" rotWithShape="1">
              <a:gsLst>
                <a:gs pos="0">
                  <a:srgbClr val="F18C54"/>
                </a:gs>
                <a:gs pos="50000">
                  <a:srgbClr val="F67B28"/>
                </a:gs>
                <a:gs pos="100000">
                  <a:srgbClr val="E46B19"/>
                </a:gs>
              </a:gsLst>
              <a:lin ang="5400000" scaled="0"/>
            </a:gra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312" name="We are here"/>
            <p:cNvSpPr txBox="1"/>
            <p:nvPr/>
          </p:nvSpPr>
          <p:spPr>
            <a:xfrm>
              <a:off x="253937" y="479964"/>
              <a:ext cx="324997" cy="4853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lvl1pPr>
            </a:lstStyle>
            <a:p>
              <a:r>
                <a:t>We are here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13"/>
                                        </p:tgtEl>
                                        <p:attrNameLst>
                                          <p:attrName>style.visibility</p:attrName>
                                        </p:attrNameLst>
                                      </p:cBhvr>
                                      <p:to>
                                        <p:strVal val="visible"/>
                                      </p:to>
                                    </p:set>
                                    <p:anim calcmode="lin" valueType="num">
                                      <p:cBhvr>
                                        <p:cTn id="7" dur="500" fill="hold"/>
                                        <p:tgtEl>
                                          <p:spTgt spid="313"/>
                                        </p:tgtEl>
                                        <p:attrNameLst>
                                          <p:attrName>ppt_x</p:attrName>
                                        </p:attrNameLst>
                                      </p:cBhvr>
                                      <p:tavLst>
                                        <p:tav tm="0">
                                          <p:val>
                                            <p:strVal val="#ppt_x"/>
                                          </p:val>
                                        </p:tav>
                                        <p:tav tm="100000">
                                          <p:val>
                                            <p:strVal val="#ppt_x"/>
                                          </p:val>
                                        </p:tav>
                                      </p:tavLst>
                                    </p:anim>
                                    <p:anim calcmode="lin" valueType="num">
                                      <p:cBhvr>
                                        <p:cTn id="8" dur="500" fill="hold"/>
                                        <p:tgtEl>
                                          <p:spTgt spid="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8"/>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3" name="Title 1"/>
          <p:cNvSpPr txBox="1">
            <a:spLocks noGrp="1"/>
          </p:cNvSpPr>
          <p:nvPr>
            <p:ph type="title"/>
          </p:nvPr>
        </p:nvSpPr>
        <p:spPr>
          <a:xfrm>
            <a:off x="808637" y="386929"/>
            <a:ext cx="10545164" cy="1188951"/>
          </a:xfrm>
          <a:prstGeom prst="rect">
            <a:avLst/>
          </a:prstGeom>
        </p:spPr>
        <p:txBody>
          <a:bodyPr/>
          <a:lstStyle>
            <a:lvl1pPr>
              <a:defRPr b="1">
                <a:latin typeface="Georgia"/>
                <a:ea typeface="Georgia"/>
                <a:cs typeface="Georgia"/>
                <a:sym typeface="Georgia"/>
              </a:defRPr>
            </a:lvl1pPr>
          </a:lstStyle>
          <a:p>
            <a:r>
              <a:t>Mission Statement | Strategic Focus</a:t>
            </a:r>
          </a:p>
        </p:txBody>
      </p:sp>
      <p:grpSp>
        <p:nvGrpSpPr>
          <p:cNvPr id="136" name="Group 10"/>
          <p:cNvGrpSpPr/>
          <p:nvPr/>
        </p:nvGrpSpPr>
        <p:grpSpPr>
          <a:xfrm>
            <a:off x="-2" y="1998367"/>
            <a:ext cx="11695084" cy="782178"/>
            <a:chOff x="0" y="0"/>
            <a:chExt cx="11695083" cy="782176"/>
          </a:xfrm>
        </p:grpSpPr>
        <p:sp>
          <p:nvSpPr>
            <p:cNvPr id="134" name="Rectangle 11"/>
            <p:cNvSpPr/>
            <p:nvPr/>
          </p:nvSpPr>
          <p:spPr>
            <a:xfrm rot="5400000">
              <a:off x="11228042" y="314658"/>
              <a:ext cx="781701" cy="15238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5" name="Rectangle 12"/>
            <p:cNvSpPr/>
            <p:nvPr/>
          </p:nvSpPr>
          <p:spPr>
            <a:xfrm rot="10800000">
              <a:off x="0" y="476"/>
              <a:ext cx="11454596" cy="7817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37" name="Rectangle 14"/>
          <p:cNvSpPr/>
          <p:nvPr/>
        </p:nvSpPr>
        <p:spPr>
          <a:xfrm>
            <a:off x="-1" y="2203079"/>
            <a:ext cx="11383364" cy="4147846"/>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pic>
        <p:nvPicPr>
          <p:cNvPr id="138" name="Picture 5" descr="Picture 5"/>
          <p:cNvPicPr>
            <a:picLocks noChangeAspect="1"/>
          </p:cNvPicPr>
          <p:nvPr/>
        </p:nvPicPr>
        <p:blipFill>
          <a:blip r:embed="rId2"/>
          <a:stretch>
            <a:fillRect/>
          </a:stretch>
        </p:blipFill>
        <p:spPr>
          <a:xfrm>
            <a:off x="10972800" y="5669279"/>
            <a:ext cx="914400" cy="914401"/>
          </a:xfrm>
          <a:prstGeom prst="rect">
            <a:avLst/>
          </a:prstGeom>
          <a:ln w="12700">
            <a:miter lim="400000"/>
          </a:ln>
        </p:spPr>
      </p:pic>
      <p:sp>
        <p:nvSpPr>
          <p:cNvPr id="139" name="Content Placeholder 3"/>
          <p:cNvSpPr txBox="1"/>
          <p:nvPr/>
        </p:nvSpPr>
        <p:spPr>
          <a:xfrm>
            <a:off x="6217919" y="1825625"/>
            <a:ext cx="5090162" cy="3550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spcBef>
                <a:spcPts val="1000"/>
              </a:spcBef>
              <a:defRPr sz="2800">
                <a:latin typeface="Georgia"/>
                <a:ea typeface="Georgia"/>
                <a:cs typeface="Georgia"/>
                <a:sym typeface="Georgia"/>
              </a:defRPr>
            </a:pPr>
            <a:endParaRPr/>
          </a:p>
          <a:p>
            <a:pPr>
              <a:lnSpc>
                <a:spcPct val="90000"/>
              </a:lnSpc>
              <a:spcBef>
                <a:spcPts val="1000"/>
              </a:spcBef>
              <a:defRPr sz="2800">
                <a:latin typeface="Georgia"/>
                <a:ea typeface="Georgia"/>
                <a:cs typeface="Georgia"/>
                <a:sym typeface="Georgia"/>
              </a:defRPr>
            </a:pPr>
            <a:r>
              <a:t>The MCYVPC activates community partners to prevent youth violence in Indianapolis through 2 strategic initiatives: (1) Advocate for system-level change, and (2) Champion direct support for youth and families. </a:t>
            </a:r>
          </a:p>
        </p:txBody>
      </p:sp>
      <p:sp>
        <p:nvSpPr>
          <p:cNvPr id="140" name="Content Placeholder 2"/>
          <p:cNvSpPr txBox="1">
            <a:spLocks noGrp="1"/>
          </p:cNvSpPr>
          <p:nvPr>
            <p:ph type="body" sz="half" idx="1"/>
          </p:nvPr>
        </p:nvSpPr>
        <p:spPr>
          <a:xfrm>
            <a:off x="838200" y="1825625"/>
            <a:ext cx="5181600" cy="4351338"/>
          </a:xfrm>
          <a:prstGeom prst="rect">
            <a:avLst/>
          </a:prstGeom>
        </p:spPr>
        <p:txBody>
          <a:bodyPr/>
          <a:lstStyle/>
          <a:p>
            <a:pPr marL="0" indent="0">
              <a:buSzTx/>
              <a:buNone/>
              <a:defRPr>
                <a:latin typeface="Georgia"/>
                <a:ea typeface="Georgia"/>
                <a:cs typeface="Georgia"/>
                <a:sym typeface="Georgia"/>
              </a:defRPr>
            </a:pPr>
            <a:endParaRPr/>
          </a:p>
          <a:p>
            <a:pPr marL="0" indent="0">
              <a:buSzTx/>
              <a:buNone/>
              <a:defRPr>
                <a:latin typeface="Georgia"/>
                <a:ea typeface="Georgia"/>
                <a:cs typeface="Georgia"/>
                <a:sym typeface="Georgia"/>
              </a:defRPr>
            </a:pPr>
            <a:r>
              <a:t>The MCYVPC convenes community stakeholders, conducts research, provides leadership, and empowers people to create opportunities that build more peaceful homes, schools, neighborhoods, and workplaces.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ctangle 9"/>
          <p:cNvSpPr/>
          <p:nvPr/>
        </p:nvSpPr>
        <p:spPr>
          <a:xfrm>
            <a:off x="-2"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16" name="TextBox 1"/>
          <p:cNvSpPr txBox="1"/>
          <p:nvPr/>
        </p:nvSpPr>
        <p:spPr>
          <a:xfrm>
            <a:off x="657715" y="1279268"/>
            <a:ext cx="3694074" cy="3728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5200">
                <a:latin typeface="Calibri Light"/>
                <a:ea typeface="Calibri Light"/>
                <a:cs typeface="Calibri Light"/>
                <a:sym typeface="Calibri Light"/>
              </a:defRPr>
            </a:lvl1pPr>
          </a:lstStyle>
          <a:p>
            <a:r>
              <a:t>Bills of note as we wrap up the 2023 legislative session</a:t>
            </a:r>
          </a:p>
        </p:txBody>
      </p:sp>
      <p:pic>
        <p:nvPicPr>
          <p:cNvPr id="317" name="Picture 3" descr="Picture 3"/>
          <p:cNvPicPr>
            <a:picLocks noChangeAspect="1"/>
          </p:cNvPicPr>
          <p:nvPr/>
        </p:nvPicPr>
        <p:blipFill>
          <a:blip r:embed="rId2"/>
          <a:srcRect l="15662" r="14428"/>
          <a:stretch>
            <a:fillRect/>
          </a:stretch>
        </p:blipFill>
        <p:spPr>
          <a:xfrm>
            <a:off x="5009504" y="10"/>
            <a:ext cx="7182496" cy="6857922"/>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angle 32"/>
          <p:cNvSpPr/>
          <p:nvPr/>
        </p:nvSpPr>
        <p:spPr>
          <a:xfrm>
            <a:off x="3048"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20" name="Picture 6" descr="Picture 6"/>
          <p:cNvPicPr>
            <a:picLocks noChangeAspect="1"/>
          </p:cNvPicPr>
          <p:nvPr/>
        </p:nvPicPr>
        <p:blipFill>
          <a:blip r:embed="rId2"/>
          <a:srcRect l="2942" r="2941"/>
          <a:stretch>
            <a:fillRect/>
          </a:stretch>
        </p:blipFill>
        <p:spPr>
          <a:xfrm>
            <a:off x="2522355" y="10"/>
            <a:ext cx="9669644" cy="6857922"/>
          </a:xfrm>
          <a:prstGeom prst="rect">
            <a:avLst/>
          </a:prstGeom>
          <a:ln w="12700">
            <a:miter lim="400000"/>
          </a:ln>
        </p:spPr>
      </p:pic>
      <p:sp>
        <p:nvSpPr>
          <p:cNvPr id="321" name="Rectangle 34"/>
          <p:cNvSpPr/>
          <p:nvPr/>
        </p:nvSpPr>
        <p:spPr>
          <a:xfrm>
            <a:off x="-1" y="0"/>
            <a:ext cx="7390263" cy="6858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lIns="45719" rIns="45719" anchor="ctr"/>
          <a:lstStyle/>
          <a:p>
            <a:pPr algn="ctr">
              <a:defRPr>
                <a:solidFill>
                  <a:srgbClr val="FFFFFF"/>
                </a:solidFill>
              </a:defRPr>
            </a:pPr>
            <a:endParaRPr/>
          </a:p>
        </p:txBody>
      </p:sp>
      <p:sp>
        <p:nvSpPr>
          <p:cNvPr id="322" name="TextBox 1"/>
          <p:cNvSpPr txBox="1"/>
          <p:nvPr/>
        </p:nvSpPr>
        <p:spPr>
          <a:xfrm>
            <a:off x="237875" y="858129"/>
            <a:ext cx="3922645" cy="5739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indent="-228600">
              <a:lnSpc>
                <a:spcPct val="90000"/>
              </a:lnSpc>
              <a:spcBef>
                <a:spcPts val="600"/>
              </a:spcBef>
              <a:buSzPct val="100000"/>
              <a:buFont typeface="Arial"/>
              <a:buChar char="•"/>
              <a:defRPr sz="2000" b="1"/>
            </a:pPr>
            <a:r>
              <a:t>Juvenile Justice Reform:</a:t>
            </a:r>
          </a:p>
          <a:p>
            <a:pPr indent="-228600">
              <a:lnSpc>
                <a:spcPct val="90000"/>
              </a:lnSpc>
              <a:spcBef>
                <a:spcPts val="600"/>
              </a:spcBef>
              <a:buSzPct val="100000"/>
              <a:buFont typeface="Arial"/>
              <a:buChar char="•"/>
              <a:defRPr sz="2000" b="1"/>
            </a:pPr>
            <a:endParaRPr/>
          </a:p>
          <a:p>
            <a:pPr indent="-228600">
              <a:lnSpc>
                <a:spcPct val="90000"/>
              </a:lnSpc>
              <a:buSzPct val="100000"/>
              <a:buFont typeface="Arial"/>
              <a:buChar char="•"/>
              <a:defRPr sz="2000" b="1"/>
            </a:pPr>
            <a:r>
              <a:t>HB1493, Elimination of Costs and Fees in Juvenile Court</a:t>
            </a:r>
            <a:r>
              <a:rPr b="0"/>
              <a:t>,  on third reading 4/18 in the Senate</a:t>
            </a:r>
          </a:p>
          <a:p>
            <a:pPr indent="-228600">
              <a:lnSpc>
                <a:spcPct val="90000"/>
              </a:lnSpc>
              <a:buSzPct val="100000"/>
              <a:buFont typeface="Arial"/>
              <a:buChar char="•"/>
              <a:defRPr sz="2000" b="1"/>
            </a:pPr>
            <a:endParaRPr b="0"/>
          </a:p>
          <a:p>
            <a:pPr indent="-228600">
              <a:lnSpc>
                <a:spcPct val="90000"/>
              </a:lnSpc>
              <a:buSzPct val="100000"/>
              <a:buFont typeface="Arial"/>
              <a:buChar char="•"/>
              <a:defRPr sz="2000" b="1"/>
            </a:pPr>
            <a:r>
              <a:t>SB 415, Admissibility of a Statement by Juvenile in Custody, </a:t>
            </a:r>
            <a:r>
              <a:rPr b="0"/>
              <a:t>passed out of House 96-0 and the Senate concurred in the House amendments. Will be sent to Governor, likely this week.</a:t>
            </a:r>
          </a:p>
          <a:p>
            <a:pPr indent="-228600">
              <a:lnSpc>
                <a:spcPct val="90000"/>
              </a:lnSpc>
              <a:spcBef>
                <a:spcPts val="600"/>
              </a:spcBef>
              <a:buSzPct val="100000"/>
              <a:buFont typeface="Arial"/>
              <a:buChar char="•"/>
              <a:defRPr sz="800" b="1"/>
            </a:pPr>
            <a:endParaRPr b="0"/>
          </a:p>
          <a:p>
            <a:pPr marL="457200" lvl="1" indent="-228600">
              <a:lnSpc>
                <a:spcPct val="90000"/>
              </a:lnSpc>
              <a:spcBef>
                <a:spcPts val="600"/>
              </a:spcBef>
              <a:buSzPct val="100000"/>
              <a:buFont typeface="Arial"/>
              <a:buChar char="•"/>
              <a:defRPr sz="800"/>
            </a:pPr>
            <a:endParaRPr b="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ectangle 24"/>
          <p:cNvSpPr/>
          <p:nvPr/>
        </p:nvSpPr>
        <p:spPr>
          <a:xfrm>
            <a:off x="-2"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25" name="Picture 3" descr="Picture 3"/>
          <p:cNvPicPr>
            <a:picLocks noChangeAspect="1"/>
          </p:cNvPicPr>
          <p:nvPr/>
        </p:nvPicPr>
        <p:blipFill>
          <a:blip r:embed="rId2"/>
          <a:srcRect l="6995" r="6997" b="2"/>
          <a:stretch>
            <a:fillRect/>
          </a:stretch>
        </p:blipFill>
        <p:spPr>
          <a:xfrm>
            <a:off x="0" y="9"/>
            <a:ext cx="9669644" cy="6857991"/>
          </a:xfrm>
          <a:prstGeom prst="rect">
            <a:avLst/>
          </a:prstGeom>
          <a:ln w="12700">
            <a:miter lim="400000"/>
          </a:ln>
        </p:spPr>
      </p:pic>
      <p:sp>
        <p:nvSpPr>
          <p:cNvPr id="326" name="Rectangle 26"/>
          <p:cNvSpPr/>
          <p:nvPr/>
        </p:nvSpPr>
        <p:spPr>
          <a:xfrm flipH="1">
            <a:off x="5125018" y="0"/>
            <a:ext cx="7066979" cy="6858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lIns="45719" rIns="45719" anchor="ctr"/>
          <a:lstStyle/>
          <a:p>
            <a:pPr algn="ctr">
              <a:defRPr>
                <a:solidFill>
                  <a:srgbClr val="FFFFFF"/>
                </a:solidFill>
              </a:defRPr>
            </a:pPr>
            <a:endParaRPr/>
          </a:p>
        </p:txBody>
      </p:sp>
      <p:sp>
        <p:nvSpPr>
          <p:cNvPr id="327" name="TextBox 1"/>
          <p:cNvSpPr txBox="1"/>
          <p:nvPr/>
        </p:nvSpPr>
        <p:spPr>
          <a:xfrm>
            <a:off x="7549195" y="146756"/>
            <a:ext cx="4432962" cy="6591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05255">
              <a:lnSpc>
                <a:spcPct val="72000"/>
              </a:lnSpc>
              <a:spcBef>
                <a:spcPts val="500"/>
              </a:spcBef>
              <a:defRPr sz="2376" b="1"/>
            </a:pPr>
            <a:r>
              <a:t>Education issues</a:t>
            </a:r>
            <a:endParaRPr sz="1584"/>
          </a:p>
          <a:p>
            <a:pPr indent="-226313" defTabSz="905255">
              <a:lnSpc>
                <a:spcPct val="72000"/>
              </a:lnSpc>
              <a:spcBef>
                <a:spcPts val="500"/>
              </a:spcBef>
              <a:buSzPct val="100000"/>
              <a:buFont typeface="Arial"/>
              <a:buChar char="•"/>
              <a:defRPr sz="1584" b="1"/>
            </a:pPr>
            <a:r>
              <a:t>SB 12 Material Harmful to Minors</a:t>
            </a:r>
            <a:r>
              <a:rPr b="0"/>
              <a:t>: </a:t>
            </a:r>
            <a:r>
              <a:rPr>
                <a:solidFill>
                  <a:srgbClr val="FF0000"/>
                </a:solidFill>
              </a:rPr>
              <a:t>DEAD</a:t>
            </a:r>
          </a:p>
          <a:p>
            <a:pPr indent="-226313" defTabSz="905255">
              <a:lnSpc>
                <a:spcPct val="72000"/>
              </a:lnSpc>
              <a:spcBef>
                <a:spcPts val="500"/>
              </a:spcBef>
              <a:buSzPct val="100000"/>
              <a:buFont typeface="Arial"/>
              <a:buChar char="•"/>
              <a:defRPr sz="1584"/>
            </a:pPr>
            <a:r>
              <a:t>SB380: Nearly was amended to include language from SB12, but ultimately amendment was dropped.</a:t>
            </a:r>
          </a:p>
          <a:p>
            <a:pPr defTabSz="905255">
              <a:lnSpc>
                <a:spcPct val="72000"/>
              </a:lnSpc>
              <a:spcBef>
                <a:spcPts val="500"/>
              </a:spcBef>
              <a:defRPr sz="1584"/>
            </a:pPr>
            <a:endParaRPr/>
          </a:p>
          <a:p>
            <a:pPr indent="-226313" defTabSz="905255">
              <a:lnSpc>
                <a:spcPct val="72000"/>
              </a:lnSpc>
              <a:spcBef>
                <a:spcPts val="500"/>
              </a:spcBef>
              <a:buSzPct val="100000"/>
              <a:buFont typeface="Arial"/>
              <a:buChar char="•"/>
              <a:defRPr sz="1584" b="1"/>
            </a:pPr>
            <a:r>
              <a:t>SB 167 “FAFSA”</a:t>
            </a:r>
            <a:r>
              <a:rPr b="0"/>
              <a:t> : Passed 3</a:t>
            </a:r>
            <a:r>
              <a:rPr b="0" baseline="29979"/>
              <a:t>rd</a:t>
            </a:r>
            <a:r>
              <a:rPr b="0"/>
              <a:t> reading in House 84-9; Senate Concurred in House amendments; will likely be sent to Governor this week.</a:t>
            </a:r>
          </a:p>
          <a:p>
            <a:pPr indent="-226313" defTabSz="905255">
              <a:lnSpc>
                <a:spcPct val="72000"/>
              </a:lnSpc>
              <a:spcBef>
                <a:spcPts val="500"/>
              </a:spcBef>
              <a:buSzPct val="100000"/>
              <a:buFont typeface="Arial"/>
              <a:buChar char="•"/>
              <a:defRPr sz="1584"/>
            </a:pPr>
            <a:endParaRPr b="0"/>
          </a:p>
          <a:p>
            <a:pPr indent="-226313" defTabSz="905255">
              <a:lnSpc>
                <a:spcPct val="72000"/>
              </a:lnSpc>
              <a:spcBef>
                <a:spcPts val="500"/>
              </a:spcBef>
              <a:buSzPct val="100000"/>
              <a:buFont typeface="Arial"/>
              <a:buChar char="•"/>
              <a:defRPr sz="1584" b="1"/>
            </a:pPr>
            <a:r>
              <a:t>SB340 “Imagination Library:” </a:t>
            </a:r>
            <a:r>
              <a:rPr>
                <a:solidFill>
                  <a:srgbClr val="FF0000"/>
                </a:solidFill>
              </a:rPr>
              <a:t>DEAD</a:t>
            </a:r>
            <a:r>
              <a:rPr b="0"/>
              <a:t> </a:t>
            </a:r>
            <a:r>
              <a:rPr b="0">
                <a:latin typeface="Wingdings"/>
                <a:ea typeface="Wingdings"/>
                <a:cs typeface="Wingdings"/>
                <a:sym typeface="Wingdings"/>
              </a:rPr>
              <a:t>☹</a:t>
            </a:r>
            <a:r>
              <a:rPr b="0"/>
              <a:t> - was last referred to Ways and Means committee but was never scheduled for a hearing.</a:t>
            </a:r>
          </a:p>
          <a:p>
            <a:pPr indent="-226313" defTabSz="905255">
              <a:lnSpc>
                <a:spcPct val="72000"/>
              </a:lnSpc>
              <a:spcBef>
                <a:spcPts val="500"/>
              </a:spcBef>
              <a:buSzPct val="100000"/>
              <a:buFont typeface="Arial"/>
              <a:buChar char="•"/>
              <a:defRPr sz="1584"/>
            </a:pPr>
            <a:endParaRPr b="0"/>
          </a:p>
          <a:p>
            <a:pPr indent="-226313" defTabSz="905255">
              <a:lnSpc>
                <a:spcPct val="72000"/>
              </a:lnSpc>
              <a:spcBef>
                <a:spcPts val="500"/>
              </a:spcBef>
              <a:buSzPct val="100000"/>
              <a:buFont typeface="Arial"/>
              <a:buChar char="•"/>
              <a:defRPr sz="1584" b="1"/>
            </a:pPr>
            <a:r>
              <a:t>SB 35 Financial Literacy : </a:t>
            </a:r>
            <a:r>
              <a:rPr b="0"/>
              <a:t>Conference Committee scheduled for 9am Wed 4/19</a:t>
            </a:r>
          </a:p>
          <a:p>
            <a:pPr indent="-226313" defTabSz="905255">
              <a:lnSpc>
                <a:spcPct val="72000"/>
              </a:lnSpc>
              <a:spcBef>
                <a:spcPts val="500"/>
              </a:spcBef>
              <a:buSzPct val="100000"/>
              <a:buFont typeface="Arial"/>
              <a:buChar char="•"/>
              <a:defRPr sz="1584"/>
            </a:pPr>
            <a:endParaRPr b="0"/>
          </a:p>
          <a:p>
            <a:pPr indent="-226313" defTabSz="905255">
              <a:lnSpc>
                <a:spcPct val="72000"/>
              </a:lnSpc>
              <a:spcBef>
                <a:spcPts val="500"/>
              </a:spcBef>
              <a:buSzPct val="100000"/>
              <a:buFont typeface="Arial"/>
              <a:buChar char="•"/>
              <a:defRPr sz="1584" b="1"/>
            </a:pPr>
            <a:r>
              <a:t>HB 1449 “Twenty-first century scholars’ program”</a:t>
            </a:r>
            <a:r>
              <a:rPr b="0"/>
              <a:t> - House concurred with Senate amendments</a:t>
            </a:r>
          </a:p>
          <a:p>
            <a:pPr indent="-226313" defTabSz="905255">
              <a:lnSpc>
                <a:spcPct val="72000"/>
              </a:lnSpc>
              <a:spcBef>
                <a:spcPts val="500"/>
              </a:spcBef>
              <a:buSzPct val="100000"/>
              <a:buFont typeface="Arial"/>
              <a:buChar char="•"/>
              <a:defRPr sz="1584"/>
            </a:pPr>
            <a:endParaRPr b="0"/>
          </a:p>
          <a:p>
            <a:pPr indent="-226313" defTabSz="905255">
              <a:lnSpc>
                <a:spcPct val="72000"/>
              </a:lnSpc>
              <a:spcBef>
                <a:spcPts val="500"/>
              </a:spcBef>
              <a:buSzPct val="100000"/>
              <a:buFont typeface="Arial"/>
              <a:buChar char="•"/>
              <a:defRPr sz="1584" b="1"/>
            </a:pPr>
            <a:r>
              <a:t>SB486 “Education Matters”: </a:t>
            </a:r>
            <a:r>
              <a:rPr b="0"/>
              <a:t>Senate concurred with House amendments(will remove a mandate requiring school administrators to discuss working conditions with teacher union reps.</a:t>
            </a:r>
          </a:p>
          <a:p>
            <a:pPr indent="-226313" defTabSz="905255">
              <a:lnSpc>
                <a:spcPct val="72000"/>
              </a:lnSpc>
              <a:spcBef>
                <a:spcPts val="500"/>
              </a:spcBef>
              <a:buSzPct val="100000"/>
              <a:buFont typeface="Arial"/>
              <a:buChar char="•"/>
              <a:defRPr sz="1584"/>
            </a:pPr>
            <a:endParaRPr b="0"/>
          </a:p>
          <a:p>
            <a:pPr indent="-226313" defTabSz="905255">
              <a:lnSpc>
                <a:spcPct val="72000"/>
              </a:lnSpc>
              <a:spcBef>
                <a:spcPts val="500"/>
              </a:spcBef>
              <a:buSzPct val="100000"/>
              <a:buFont typeface="Arial"/>
              <a:buChar char="•"/>
              <a:defRPr sz="1584" b="1"/>
            </a:pPr>
            <a:r>
              <a:t>HB1177 Handgun Training for Teachers- </a:t>
            </a:r>
            <a:r>
              <a:rPr b="0"/>
              <a:t>passed third reading in the Senate on 4/18</a:t>
            </a:r>
          </a:p>
          <a:p>
            <a:pPr indent="-226313" defTabSz="905255">
              <a:lnSpc>
                <a:spcPct val="72000"/>
              </a:lnSpc>
              <a:spcBef>
                <a:spcPts val="500"/>
              </a:spcBef>
              <a:buSzPct val="100000"/>
              <a:buFont typeface="Arial"/>
              <a:buChar char="•"/>
              <a:defRPr sz="792"/>
            </a:pPr>
            <a:endParaRPr b="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Rectangle 26"/>
          <p:cNvSpPr/>
          <p:nvPr/>
        </p:nvSpPr>
        <p:spPr>
          <a:xfrm>
            <a:off x="-2"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30" name="Picture 2" descr="Picture 2"/>
          <p:cNvPicPr>
            <a:picLocks noChangeAspect="1"/>
          </p:cNvPicPr>
          <p:nvPr/>
        </p:nvPicPr>
        <p:blipFill>
          <a:blip r:embed="rId2"/>
          <a:srcRect l="5884"/>
          <a:stretch>
            <a:fillRect/>
          </a:stretch>
        </p:blipFill>
        <p:spPr>
          <a:xfrm>
            <a:off x="0" y="10"/>
            <a:ext cx="9669541" cy="6857922"/>
          </a:xfrm>
          <a:prstGeom prst="rect">
            <a:avLst/>
          </a:prstGeom>
          <a:ln w="12700">
            <a:miter lim="400000"/>
          </a:ln>
        </p:spPr>
      </p:pic>
      <p:sp>
        <p:nvSpPr>
          <p:cNvPr id="331" name="Rectangle 28"/>
          <p:cNvSpPr/>
          <p:nvPr/>
        </p:nvSpPr>
        <p:spPr>
          <a:xfrm flipH="1">
            <a:off x="5125018" y="0"/>
            <a:ext cx="7066979" cy="6858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lIns="45719" rIns="45719" anchor="ctr"/>
          <a:lstStyle/>
          <a:p>
            <a:pPr algn="ctr">
              <a:defRPr>
                <a:solidFill>
                  <a:srgbClr val="FFFFFF"/>
                </a:solidFill>
              </a:defRPr>
            </a:pPr>
            <a:endParaRPr/>
          </a:p>
        </p:txBody>
      </p:sp>
      <p:sp>
        <p:nvSpPr>
          <p:cNvPr id="332" name="TextBox 4"/>
          <p:cNvSpPr txBox="1"/>
          <p:nvPr/>
        </p:nvSpPr>
        <p:spPr>
          <a:xfrm>
            <a:off x="7577329" y="365125"/>
            <a:ext cx="3730750" cy="189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spcBef>
                <a:spcPts val="600"/>
              </a:spcBef>
              <a:defRPr sz="4000">
                <a:latin typeface="Calibri Light"/>
                <a:ea typeface="Calibri Light"/>
                <a:cs typeface="Calibri Light"/>
                <a:sym typeface="Calibri Light"/>
              </a:defRPr>
            </a:lvl1pPr>
          </a:lstStyle>
          <a:p>
            <a:r>
              <a:t>Bills that impact trans or non-binary youth</a:t>
            </a:r>
          </a:p>
        </p:txBody>
      </p:sp>
      <p:sp>
        <p:nvSpPr>
          <p:cNvPr id="333" name="TextBox 3"/>
          <p:cNvSpPr txBox="1"/>
          <p:nvPr/>
        </p:nvSpPr>
        <p:spPr>
          <a:xfrm>
            <a:off x="7577329" y="2434201"/>
            <a:ext cx="3730750" cy="3742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indent="-205739" defTabSz="822959">
              <a:lnSpc>
                <a:spcPct val="90000"/>
              </a:lnSpc>
              <a:spcBef>
                <a:spcPts val="500"/>
              </a:spcBef>
              <a:buSzPct val="100000"/>
              <a:buFont typeface="Arial"/>
              <a:buChar char="•"/>
              <a:defRPr b="1"/>
            </a:pPr>
            <a:r>
              <a:t>SB480, "Gender Transition Procedures for Minors,"</a:t>
            </a:r>
            <a:r>
              <a:rPr b="0"/>
              <a:t> Governor Holcomb signed it into law on April 5. Now is Public Law 10. Will go into effect in July. Youth will need to end current procedures by the end of the year. ACLU is suing.</a:t>
            </a:r>
          </a:p>
          <a:p>
            <a:pPr defTabSz="822959">
              <a:lnSpc>
                <a:spcPct val="90000"/>
              </a:lnSpc>
              <a:spcBef>
                <a:spcPts val="500"/>
              </a:spcBef>
            </a:pPr>
            <a:endParaRPr b="0"/>
          </a:p>
          <a:p>
            <a:pPr indent="-205739" defTabSz="822959">
              <a:lnSpc>
                <a:spcPct val="90000"/>
              </a:lnSpc>
              <a:spcBef>
                <a:spcPts val="500"/>
              </a:spcBef>
              <a:buSzPct val="100000"/>
              <a:buFont typeface="Arial"/>
              <a:buChar char="•"/>
              <a:defRPr b="1"/>
            </a:pPr>
            <a:r>
              <a:t>HB1608, “Education Matters” </a:t>
            </a:r>
            <a:r>
              <a:rPr b="0"/>
              <a:t>passed its 3</a:t>
            </a:r>
            <a:r>
              <a:rPr b="0" baseline="29777"/>
              <a:t>rd</a:t>
            </a:r>
            <a:r>
              <a:rPr b="0"/>
              <a:t> reading in the Senate 37-12; has been returned to the House with amendments.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Rectangle 9"/>
          <p:cNvSpPr/>
          <p:nvPr/>
        </p:nvSpPr>
        <p:spPr>
          <a:xfrm>
            <a:off x="-2"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36" name="Picture 4" descr="Picture 4"/>
          <p:cNvPicPr>
            <a:picLocks noChangeAspect="1"/>
          </p:cNvPicPr>
          <p:nvPr/>
        </p:nvPicPr>
        <p:blipFill>
          <a:blip r:embed="rId2"/>
          <a:srcRect l="3413" r="2470"/>
          <a:stretch>
            <a:fillRect/>
          </a:stretch>
        </p:blipFill>
        <p:spPr>
          <a:xfrm>
            <a:off x="0" y="10"/>
            <a:ext cx="9669644" cy="6857922"/>
          </a:xfrm>
          <a:prstGeom prst="rect">
            <a:avLst/>
          </a:prstGeom>
          <a:ln w="12700">
            <a:miter lim="400000"/>
          </a:ln>
        </p:spPr>
      </p:pic>
      <p:sp>
        <p:nvSpPr>
          <p:cNvPr id="337" name="Rectangle 11"/>
          <p:cNvSpPr/>
          <p:nvPr/>
        </p:nvSpPr>
        <p:spPr>
          <a:xfrm flipH="1">
            <a:off x="5125018" y="0"/>
            <a:ext cx="7066979" cy="6858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lIns="45719" rIns="45719" anchor="ctr"/>
          <a:lstStyle/>
          <a:p>
            <a:pPr algn="ctr">
              <a:defRPr>
                <a:solidFill>
                  <a:srgbClr val="FFFFFF"/>
                </a:solidFill>
              </a:defRPr>
            </a:pPr>
            <a:endParaRPr/>
          </a:p>
        </p:txBody>
      </p:sp>
      <p:sp>
        <p:nvSpPr>
          <p:cNvPr id="338" name="TextBox 2"/>
          <p:cNvSpPr txBox="1"/>
          <p:nvPr/>
        </p:nvSpPr>
        <p:spPr>
          <a:xfrm>
            <a:off x="7897760" y="1013054"/>
            <a:ext cx="3730750" cy="48318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indent="-228600">
              <a:lnSpc>
                <a:spcPct val="81000"/>
              </a:lnSpc>
              <a:spcBef>
                <a:spcPts val="600"/>
              </a:spcBef>
              <a:buSzPct val="100000"/>
              <a:buFont typeface="Arial"/>
              <a:buChar char="•"/>
              <a:defRPr sz="2000"/>
            </a:pPr>
            <a:r>
              <a:t>Other relevant bills:</a:t>
            </a:r>
          </a:p>
          <a:p>
            <a:pPr>
              <a:lnSpc>
                <a:spcPct val="81000"/>
              </a:lnSpc>
              <a:spcBef>
                <a:spcPts val="600"/>
              </a:spcBef>
              <a:defRPr sz="2000"/>
            </a:pPr>
            <a:endParaRPr/>
          </a:p>
          <a:p>
            <a:pPr indent="-228600">
              <a:lnSpc>
                <a:spcPct val="81000"/>
              </a:lnSpc>
              <a:spcBef>
                <a:spcPts val="600"/>
              </a:spcBef>
              <a:buSzPct val="100000"/>
              <a:buFont typeface="Arial"/>
              <a:buChar char="•"/>
              <a:defRPr sz="2000"/>
            </a:pPr>
            <a:r>
              <a:t>SB151 FOSTER FAMILIES: Senate concurred in House Amendments</a:t>
            </a:r>
          </a:p>
          <a:p>
            <a:pPr indent="-228600">
              <a:lnSpc>
                <a:spcPct val="81000"/>
              </a:lnSpc>
              <a:spcBef>
                <a:spcPts val="600"/>
              </a:spcBef>
              <a:buSzPct val="100000"/>
              <a:buFont typeface="Arial"/>
              <a:buChar char="•"/>
              <a:defRPr sz="2000"/>
            </a:pPr>
            <a:r>
              <a:t>SB265 TANF ELIGIBILITY: Senate Concurred in House Amendments;</a:t>
            </a:r>
          </a:p>
          <a:p>
            <a:pPr indent="-228600">
              <a:lnSpc>
                <a:spcPct val="81000"/>
              </a:lnSpc>
              <a:spcBef>
                <a:spcPts val="600"/>
              </a:spcBef>
              <a:buSzPct val="100000"/>
              <a:buFont typeface="Arial"/>
              <a:buChar char="•"/>
              <a:defRPr sz="2000"/>
            </a:pPr>
            <a:r>
              <a:t>Both bills will likely be sent to Governor this week.</a:t>
            </a:r>
          </a:p>
          <a:p>
            <a:pPr indent="-228600">
              <a:lnSpc>
                <a:spcPct val="81000"/>
              </a:lnSpc>
              <a:spcBef>
                <a:spcPts val="600"/>
              </a:spcBef>
              <a:buSzPct val="100000"/>
              <a:buFont typeface="Arial"/>
              <a:buChar char="•"/>
              <a:defRPr sz="2000"/>
            </a:pPr>
            <a:endParaRPr/>
          </a:p>
          <a:p>
            <a:pPr indent="-228600">
              <a:lnSpc>
                <a:spcPct val="81000"/>
              </a:lnSpc>
              <a:spcBef>
                <a:spcPts val="600"/>
              </a:spcBef>
              <a:buSzPct val="100000"/>
              <a:buFont typeface="Arial"/>
              <a:buChar char="•"/>
              <a:defRPr sz="2000"/>
            </a:pPr>
            <a:r>
              <a:t>SB252 Long-Acting Reversible Contraceptives: CONFERENCE COMMITTEE</a:t>
            </a:r>
          </a:p>
          <a:p>
            <a:pPr indent="-228600">
              <a:lnSpc>
                <a:spcPct val="81000"/>
              </a:lnSpc>
              <a:spcBef>
                <a:spcPts val="600"/>
              </a:spcBef>
              <a:buSzPct val="100000"/>
              <a:buFont typeface="Arial"/>
              <a:buChar char="•"/>
              <a:defRPr sz="2000"/>
            </a:pPr>
            <a:r>
              <a:t>HB1568: Prescription for Hormonal Contraceptives: passed 3</a:t>
            </a:r>
            <a:r>
              <a:rPr baseline="30000"/>
              <a:t>rd</a:t>
            </a:r>
            <a:r>
              <a:t> reading 28-20; returned to the House with no amendments.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Rectangle 6"/>
          <p:cNvSpPr/>
          <p:nvPr/>
        </p:nvSpPr>
        <p:spPr>
          <a:xfrm>
            <a:off x="-2"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41" name="Picture 1" descr="Picture 1"/>
          <p:cNvPicPr>
            <a:picLocks noChangeAspect="1"/>
          </p:cNvPicPr>
          <p:nvPr/>
        </p:nvPicPr>
        <p:blipFill>
          <a:blip r:embed="rId2"/>
          <a:srcRect l="16901" r="24187"/>
          <a:stretch>
            <a:fillRect/>
          </a:stretch>
        </p:blipFill>
        <p:spPr>
          <a:xfrm>
            <a:off x="5009505" y="9"/>
            <a:ext cx="7182495" cy="6857991"/>
          </a:xfrm>
          <a:prstGeom prst="rect">
            <a:avLst/>
          </a:prstGeom>
          <a:ln w="12700">
            <a:miter lim="400000"/>
          </a:ln>
        </p:spPr>
      </p:pic>
      <p:sp>
        <p:nvSpPr>
          <p:cNvPr id="342" name="TextBox 2"/>
          <p:cNvSpPr txBox="1"/>
          <p:nvPr/>
        </p:nvSpPr>
        <p:spPr>
          <a:xfrm>
            <a:off x="369276" y="1758981"/>
            <a:ext cx="4086666" cy="5006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When a bill has passed through both chambers of the General Assembly, it is sent to Governor Holcomb.</a:t>
            </a:r>
          </a:p>
          <a:p>
            <a:endParaRPr/>
          </a:p>
          <a:p>
            <a:r>
              <a:t>Within 7 days, Gov. Holcomb has the option to:</a:t>
            </a:r>
          </a:p>
          <a:p>
            <a:pPr marL="342900" indent="-342900">
              <a:buSzPct val="100000"/>
              <a:buAutoNum type="arabicPeriod"/>
            </a:pPr>
            <a:r>
              <a:t>Sign the bill into law (most common)</a:t>
            </a:r>
          </a:p>
          <a:p>
            <a:pPr marL="342900" indent="-342900">
              <a:buSzPct val="100000"/>
              <a:buAutoNum type="arabicPeriod"/>
            </a:pPr>
            <a:r>
              <a:t>Veto the bill</a:t>
            </a:r>
          </a:p>
          <a:p>
            <a:pPr marL="800100" lvl="1" indent="-342900">
              <a:buSzPct val="100000"/>
              <a:buAutoNum type="arabicPeriod"/>
            </a:pPr>
            <a:r>
              <a:t>Then the General Assembly can override his veto with a simple majority vote</a:t>
            </a:r>
          </a:p>
          <a:p>
            <a:pPr marL="342900" indent="-342900">
              <a:buSzPct val="100000"/>
              <a:buAutoNum type="arabicPeriod"/>
            </a:pPr>
            <a:r>
              <a:t>Let the bill pass into law without his signature (not common)</a:t>
            </a:r>
          </a:p>
          <a:p>
            <a:pPr marL="342900" indent="-342900">
              <a:buSzPct val="100000"/>
              <a:buAutoNum type="arabicPeriod"/>
            </a:pPr>
            <a:endParaRPr/>
          </a:p>
          <a:p>
            <a:r>
              <a:t>Follow his 2023 Bill Watch here:</a:t>
            </a:r>
          </a:p>
          <a:p>
            <a:r>
              <a:rPr u="sng">
                <a:solidFill>
                  <a:srgbClr val="0563C1"/>
                </a:solidFill>
                <a:uFill>
                  <a:solidFill>
                    <a:srgbClr val="0563C1"/>
                  </a:solidFill>
                </a:uFill>
                <a:hlinkClick r:id="rId3"/>
              </a:rPr>
              <a:t>https://www.in.gov/gov/newsroom/2023-bill-watch/</a:t>
            </a:r>
            <a:r>
              <a:t> </a:t>
            </a:r>
          </a:p>
        </p:txBody>
      </p:sp>
      <p:pic>
        <p:nvPicPr>
          <p:cNvPr id="343" name="Picture 3" descr="Picture 3"/>
          <p:cNvPicPr>
            <a:picLocks noChangeAspect="1"/>
          </p:cNvPicPr>
          <p:nvPr/>
        </p:nvPicPr>
        <p:blipFill>
          <a:blip r:embed="rId4"/>
          <a:stretch>
            <a:fillRect/>
          </a:stretch>
        </p:blipFill>
        <p:spPr>
          <a:xfrm>
            <a:off x="971600" y="297703"/>
            <a:ext cx="2522656" cy="144942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Rectangle 16"/>
          <p:cNvSpPr/>
          <p:nvPr/>
        </p:nvSpPr>
        <p:spPr>
          <a:xfrm>
            <a:off x="-2"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6" name="TextBox 1"/>
          <p:cNvSpPr txBox="1"/>
          <p:nvPr/>
        </p:nvSpPr>
        <p:spPr>
          <a:xfrm>
            <a:off x="411729" y="1541462"/>
            <a:ext cx="4186045" cy="43671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algn="ctr" defTabSz="822959">
              <a:lnSpc>
                <a:spcPct val="81000"/>
              </a:lnSpc>
              <a:spcBef>
                <a:spcPts val="500"/>
              </a:spcBef>
              <a:defRPr sz="5940">
                <a:latin typeface="Calibri Light"/>
                <a:ea typeface="Calibri Light"/>
                <a:cs typeface="Calibri Light"/>
                <a:sym typeface="Calibri Light"/>
              </a:defRPr>
            </a:pPr>
            <a:r>
              <a:t>Thank You!</a:t>
            </a:r>
            <a:endParaRPr sz="1440"/>
          </a:p>
          <a:p>
            <a:pPr defTabSz="822959">
              <a:lnSpc>
                <a:spcPct val="81000"/>
              </a:lnSpc>
              <a:spcBef>
                <a:spcPts val="500"/>
              </a:spcBef>
              <a:defRPr sz="2250">
                <a:latin typeface="Calibri Light"/>
                <a:ea typeface="Calibri Light"/>
                <a:cs typeface="Calibri Light"/>
                <a:sym typeface="Calibri Light"/>
              </a:defRPr>
            </a:pPr>
            <a:endParaRPr sz="1440"/>
          </a:p>
          <a:p>
            <a:pPr algn="ctr" defTabSz="822959">
              <a:lnSpc>
                <a:spcPct val="81000"/>
              </a:lnSpc>
              <a:spcBef>
                <a:spcPts val="500"/>
              </a:spcBef>
              <a:defRPr sz="1260">
                <a:latin typeface="Calibri Light"/>
                <a:ea typeface="Calibri Light"/>
                <a:cs typeface="Calibri Light"/>
                <a:sym typeface="Calibri Light"/>
              </a:defRPr>
            </a:pPr>
            <a:r>
              <a:t>Sarah Kumfer</a:t>
            </a:r>
            <a:endParaRPr sz="1440"/>
          </a:p>
          <a:p>
            <a:pPr algn="ctr" defTabSz="822959">
              <a:lnSpc>
                <a:spcPct val="81000"/>
              </a:lnSpc>
              <a:spcBef>
                <a:spcPts val="500"/>
              </a:spcBef>
              <a:defRPr sz="1260">
                <a:latin typeface="Calibri Light"/>
                <a:ea typeface="Calibri Light"/>
                <a:cs typeface="Calibri Light"/>
                <a:sym typeface="Calibri Light"/>
              </a:defRPr>
            </a:pPr>
            <a:r>
              <a:t>Public Policy and Advocacy Director</a:t>
            </a:r>
            <a:endParaRPr sz="1440"/>
          </a:p>
          <a:p>
            <a:pPr algn="ctr" defTabSz="822959">
              <a:lnSpc>
                <a:spcPct val="81000"/>
              </a:lnSpc>
              <a:spcBef>
                <a:spcPts val="500"/>
              </a:spcBef>
              <a:defRPr sz="1260">
                <a:latin typeface="Calibri Light"/>
                <a:ea typeface="Calibri Light"/>
                <a:cs typeface="Calibri Light"/>
                <a:sym typeface="Calibri Light"/>
              </a:defRPr>
            </a:pPr>
            <a:r>
              <a:t>MCCOY</a:t>
            </a:r>
            <a:endParaRPr sz="1440"/>
          </a:p>
          <a:p>
            <a:pPr algn="ctr" defTabSz="822959">
              <a:lnSpc>
                <a:spcPct val="81000"/>
              </a:lnSpc>
              <a:spcBef>
                <a:spcPts val="500"/>
              </a:spcBef>
              <a:defRPr sz="1260">
                <a:latin typeface="Calibri Light"/>
                <a:ea typeface="Calibri Light"/>
                <a:cs typeface="Calibri Light"/>
                <a:sym typeface="Calibri Light"/>
              </a:defRPr>
            </a:pPr>
            <a:r>
              <a:rPr u="sng">
                <a:solidFill>
                  <a:srgbClr val="0563C1"/>
                </a:solidFill>
                <a:uFill>
                  <a:solidFill>
                    <a:srgbClr val="0563C1"/>
                  </a:solidFill>
                </a:uFill>
                <a:hlinkClick r:id="rId2"/>
              </a:rPr>
              <a:t>Sarah.Kumfer@mccoyouth.org</a:t>
            </a:r>
            <a:endParaRPr sz="1440"/>
          </a:p>
          <a:p>
            <a:pPr algn="ctr" defTabSz="822959">
              <a:lnSpc>
                <a:spcPct val="81000"/>
              </a:lnSpc>
              <a:spcBef>
                <a:spcPts val="500"/>
              </a:spcBef>
              <a:defRPr sz="1440">
                <a:latin typeface="Calibri Light"/>
                <a:ea typeface="Calibri Light"/>
                <a:cs typeface="Calibri Light"/>
                <a:sym typeface="Calibri Light"/>
              </a:defRPr>
            </a:pPr>
            <a:endParaRPr sz="1440"/>
          </a:p>
          <a:p>
            <a:pPr algn="ctr" defTabSz="822959">
              <a:lnSpc>
                <a:spcPct val="81000"/>
              </a:lnSpc>
              <a:spcBef>
                <a:spcPts val="500"/>
              </a:spcBef>
              <a:defRPr sz="1260">
                <a:latin typeface="Calibri Light"/>
                <a:ea typeface="Calibri Light"/>
                <a:cs typeface="Calibri Light"/>
                <a:sym typeface="Calibri Light"/>
              </a:defRPr>
            </a:pPr>
            <a:r>
              <a:t>Advocacy Resources:</a:t>
            </a:r>
            <a:endParaRPr sz="1440"/>
          </a:p>
          <a:p>
            <a:pPr algn="ctr" defTabSz="822959">
              <a:lnSpc>
                <a:spcPct val="81000"/>
              </a:lnSpc>
              <a:spcBef>
                <a:spcPts val="500"/>
              </a:spcBef>
              <a:defRPr sz="1260">
                <a:latin typeface="Calibri Light"/>
                <a:ea typeface="Calibri Light"/>
                <a:cs typeface="Calibri Light"/>
                <a:sym typeface="Calibri Light"/>
              </a:defRPr>
            </a:pPr>
            <a:r>
              <a:rPr u="sng">
                <a:solidFill>
                  <a:srgbClr val="0563C1"/>
                </a:solidFill>
                <a:uFill>
                  <a:solidFill>
                    <a:srgbClr val="0563C1"/>
                  </a:solidFill>
                </a:uFill>
                <a:hlinkClick r:id="rId3"/>
              </a:rPr>
              <a:t>https://mccoyouth.org/advocacy/advocacy-resources/</a:t>
            </a:r>
            <a:endParaRPr sz="1440"/>
          </a:p>
          <a:p>
            <a:pPr algn="ctr" defTabSz="822959">
              <a:lnSpc>
                <a:spcPct val="81000"/>
              </a:lnSpc>
              <a:spcBef>
                <a:spcPts val="500"/>
              </a:spcBef>
              <a:defRPr sz="1440">
                <a:latin typeface="Calibri Light"/>
                <a:ea typeface="Calibri Light"/>
                <a:cs typeface="Calibri Light"/>
                <a:sym typeface="Calibri Light"/>
              </a:defRPr>
            </a:pPr>
            <a:endParaRPr sz="1440"/>
          </a:p>
          <a:p>
            <a:pPr algn="ctr" defTabSz="822959">
              <a:lnSpc>
                <a:spcPct val="81000"/>
              </a:lnSpc>
              <a:spcBef>
                <a:spcPts val="500"/>
              </a:spcBef>
              <a:defRPr sz="1260">
                <a:latin typeface="Calibri Light"/>
                <a:ea typeface="Calibri Light"/>
                <a:cs typeface="Calibri Light"/>
                <a:sym typeface="Calibri Light"/>
              </a:defRPr>
            </a:pPr>
            <a:r>
              <a:t>Sarah’s Statehouse Sound-off</a:t>
            </a:r>
            <a:endParaRPr sz="1440"/>
          </a:p>
          <a:p>
            <a:pPr algn="ctr" defTabSz="822959">
              <a:lnSpc>
                <a:spcPct val="81000"/>
              </a:lnSpc>
              <a:spcBef>
                <a:spcPts val="500"/>
              </a:spcBef>
              <a:defRPr sz="1260">
                <a:latin typeface="Calibri Light"/>
                <a:ea typeface="Calibri Light"/>
                <a:cs typeface="Calibri Light"/>
                <a:sym typeface="Calibri Light"/>
              </a:defRPr>
            </a:pPr>
            <a:r>
              <a:rPr u="sng">
                <a:solidFill>
                  <a:srgbClr val="0563C1"/>
                </a:solidFill>
                <a:uFill>
                  <a:solidFill>
                    <a:srgbClr val="0563C1"/>
                  </a:solidFill>
                </a:uFill>
                <a:hlinkClick r:id="rId4"/>
              </a:rPr>
              <a:t>https://mccoyouth.org/advocacy/advocacy-statehouse-sound-off/</a:t>
            </a:r>
            <a:endParaRPr sz="1440"/>
          </a:p>
          <a:p>
            <a:pPr algn="ctr" defTabSz="822959">
              <a:lnSpc>
                <a:spcPct val="81000"/>
              </a:lnSpc>
              <a:spcBef>
                <a:spcPts val="500"/>
              </a:spcBef>
              <a:defRPr sz="1440">
                <a:latin typeface="Calibri Light"/>
                <a:ea typeface="Calibri Light"/>
                <a:cs typeface="Calibri Light"/>
                <a:sym typeface="Calibri Light"/>
              </a:defRPr>
            </a:pPr>
            <a:endParaRPr sz="1440"/>
          </a:p>
        </p:txBody>
      </p:sp>
      <p:pic>
        <p:nvPicPr>
          <p:cNvPr id="347" name="Picture 3" descr="Picture 3"/>
          <p:cNvPicPr>
            <a:picLocks noChangeAspect="1"/>
          </p:cNvPicPr>
          <p:nvPr/>
        </p:nvPicPr>
        <p:blipFill>
          <a:blip r:embed="rId5"/>
          <a:srcRect l="15046" r="15045"/>
          <a:stretch>
            <a:fillRect/>
          </a:stretch>
        </p:blipFill>
        <p:spPr>
          <a:xfrm>
            <a:off x="5009504" y="10"/>
            <a:ext cx="7182496" cy="6857922"/>
          </a:xfrm>
          <a:prstGeom prst="rect">
            <a:avLst/>
          </a:prstGeom>
          <a:ln w="12700">
            <a:miter lim="400000"/>
          </a:ln>
        </p:spPr>
      </p:pic>
      <p:pic>
        <p:nvPicPr>
          <p:cNvPr id="348" name="Picture 6" descr="Picture 6"/>
          <p:cNvPicPr>
            <a:picLocks noChangeAspect="1"/>
          </p:cNvPicPr>
          <p:nvPr/>
        </p:nvPicPr>
        <p:blipFill>
          <a:blip r:embed="rId6"/>
          <a:stretch>
            <a:fillRect/>
          </a:stretch>
        </p:blipFill>
        <p:spPr>
          <a:xfrm>
            <a:off x="1679137" y="5285433"/>
            <a:ext cx="1423235" cy="1469899"/>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Rectangle 8"/>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353" name="Group 10"/>
          <p:cNvGrpSpPr/>
          <p:nvPr/>
        </p:nvGrpSpPr>
        <p:grpSpPr>
          <a:xfrm>
            <a:off x="-2" y="1998367"/>
            <a:ext cx="11695084" cy="782178"/>
            <a:chOff x="0" y="0"/>
            <a:chExt cx="11695083" cy="782176"/>
          </a:xfrm>
        </p:grpSpPr>
        <p:sp>
          <p:nvSpPr>
            <p:cNvPr id="351" name="Rectangle 11"/>
            <p:cNvSpPr/>
            <p:nvPr/>
          </p:nvSpPr>
          <p:spPr>
            <a:xfrm rot="5400000">
              <a:off x="11228042" y="314658"/>
              <a:ext cx="781701" cy="15238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2" name="Rectangle 12"/>
            <p:cNvSpPr/>
            <p:nvPr/>
          </p:nvSpPr>
          <p:spPr>
            <a:xfrm rot="10800000">
              <a:off x="0" y="476"/>
              <a:ext cx="11454596" cy="7817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54" name="Rectangle 14"/>
          <p:cNvSpPr/>
          <p:nvPr/>
        </p:nvSpPr>
        <p:spPr>
          <a:xfrm>
            <a:off x="-1" y="2203079"/>
            <a:ext cx="11383364" cy="4147846"/>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pic>
        <p:nvPicPr>
          <p:cNvPr id="355" name="Picture 5" descr="Picture 5"/>
          <p:cNvPicPr>
            <a:picLocks noChangeAspect="1"/>
          </p:cNvPicPr>
          <p:nvPr/>
        </p:nvPicPr>
        <p:blipFill>
          <a:blip r:embed="rId2"/>
          <a:stretch>
            <a:fillRect/>
          </a:stretch>
        </p:blipFill>
        <p:spPr>
          <a:xfrm>
            <a:off x="10972800" y="5669279"/>
            <a:ext cx="914400" cy="914401"/>
          </a:xfrm>
          <a:prstGeom prst="rect">
            <a:avLst/>
          </a:prstGeom>
          <a:ln w="12700">
            <a:miter lim="400000"/>
          </a:ln>
        </p:spPr>
      </p:pic>
      <p:pic>
        <p:nvPicPr>
          <p:cNvPr id="356" name="Content Placeholder 6" descr="Content Placeholder 6"/>
          <p:cNvPicPr>
            <a:picLocks noChangeAspect="1"/>
          </p:cNvPicPr>
          <p:nvPr/>
        </p:nvPicPr>
        <p:blipFill>
          <a:blip r:embed="rId3"/>
          <a:stretch>
            <a:fillRect/>
          </a:stretch>
        </p:blipFill>
        <p:spPr>
          <a:xfrm>
            <a:off x="496918" y="507075"/>
            <a:ext cx="6266669" cy="5253334"/>
          </a:xfrm>
          <a:prstGeom prst="rect">
            <a:avLst/>
          </a:prstGeom>
          <a:ln w="12700">
            <a:miter lim="400000"/>
          </a:ln>
        </p:spPr>
      </p:pic>
      <p:sp>
        <p:nvSpPr>
          <p:cNvPr id="357" name="Content Placeholder 3"/>
          <p:cNvSpPr txBox="1"/>
          <p:nvPr/>
        </p:nvSpPr>
        <p:spPr>
          <a:xfrm>
            <a:off x="7295565" y="1775142"/>
            <a:ext cx="4001856" cy="300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90000"/>
              </a:lnSpc>
              <a:spcBef>
                <a:spcPts val="1000"/>
              </a:spcBef>
              <a:buSzPct val="100000"/>
              <a:buFont typeface="Arial"/>
              <a:buChar char="•"/>
              <a:defRPr sz="2400"/>
            </a:pPr>
            <a:endParaRPr dirty="0"/>
          </a:p>
          <a:p>
            <a:pPr marL="228600" indent="-228600">
              <a:lnSpc>
                <a:spcPct val="90000"/>
              </a:lnSpc>
              <a:spcBef>
                <a:spcPts val="1000"/>
              </a:spcBef>
              <a:buSzPct val="100000"/>
              <a:buFont typeface="Arial"/>
              <a:buChar char="•"/>
              <a:defRPr sz="2400"/>
            </a:pPr>
            <a:r>
              <a:rPr dirty="0"/>
              <a:t>E-mail: mcyvpc@gmail.com – “Coalition Connection”</a:t>
            </a:r>
            <a:endParaRPr sz="2800" dirty="0"/>
          </a:p>
          <a:p>
            <a:pPr marL="228600" indent="-228600">
              <a:lnSpc>
                <a:spcPct val="90000"/>
              </a:lnSpc>
              <a:spcBef>
                <a:spcPts val="1000"/>
              </a:spcBef>
              <a:buSzPct val="100000"/>
              <a:buFont typeface="Arial"/>
              <a:buChar char="•"/>
              <a:defRPr sz="2400"/>
            </a:pPr>
            <a:r>
              <a:rPr dirty="0"/>
              <a:t>Website: saferindy.com</a:t>
            </a:r>
            <a:endParaRPr sz="2800" dirty="0"/>
          </a:p>
          <a:p>
            <a:pPr marL="228600" indent="-228600">
              <a:lnSpc>
                <a:spcPct val="90000"/>
              </a:lnSpc>
              <a:spcBef>
                <a:spcPts val="1000"/>
              </a:spcBef>
              <a:buSzPct val="100000"/>
              <a:buFont typeface="Arial"/>
              <a:buChar char="•"/>
              <a:defRPr sz="2400">
                <a:solidFill>
                  <a:srgbClr val="000121"/>
                </a:solidFill>
                <a:latin typeface="Greycliff"/>
                <a:ea typeface="Greycliff"/>
                <a:cs typeface="Greycliff"/>
                <a:sym typeface="Greycliff"/>
              </a:defRPr>
            </a:pPr>
            <a:r>
              <a:rPr lang="en-US" dirty="0"/>
              <a:t>Social Networks: @mcyvpc</a:t>
            </a:r>
          </a:p>
          <a:p>
            <a:pPr lvl="2">
              <a:lnSpc>
                <a:spcPct val="150000"/>
              </a:lnSpc>
              <a:spcBef>
                <a:spcPts val="500"/>
              </a:spcBef>
              <a:defRPr sz="2400"/>
            </a:pPr>
            <a:endParaRPr sz="2000" dirty="0"/>
          </a:p>
          <a:p>
            <a:pPr lvl="2">
              <a:lnSpc>
                <a:spcPct val="90000"/>
              </a:lnSpc>
              <a:spcBef>
                <a:spcPts val="500"/>
              </a:spcBef>
              <a:defRPr sz="2400"/>
            </a:pPr>
            <a:endParaRPr sz="2000" dirty="0"/>
          </a:p>
        </p:txBody>
      </p:sp>
      <p:sp>
        <p:nvSpPr>
          <p:cNvPr id="360" name="TextBox 17"/>
          <p:cNvSpPr txBox="1"/>
          <p:nvPr/>
        </p:nvSpPr>
        <p:spPr>
          <a:xfrm>
            <a:off x="2712719" y="6857999"/>
            <a:ext cx="6766562" cy="205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a:pPr>
            <a:r>
              <a:rPr u="sng">
                <a:solidFill>
                  <a:srgbClr val="0563C1"/>
                </a:solidFill>
                <a:uFill>
                  <a:solidFill>
                    <a:srgbClr val="0563C1"/>
                  </a:solidFill>
                </a:uFill>
                <a:hlinkClick r:id="rId4"/>
              </a:rPr>
              <a:t>This Photo</a:t>
            </a:r>
            <a:r>
              <a:t> by Unknown Author is licensed under </a:t>
            </a:r>
            <a:r>
              <a:rPr u="sng">
                <a:solidFill>
                  <a:srgbClr val="0563C1"/>
                </a:solidFill>
                <a:uFill>
                  <a:solidFill>
                    <a:srgbClr val="0563C1"/>
                  </a:solidFill>
                </a:uFill>
                <a:hlinkClick r:id="rId5"/>
              </a:rPr>
              <a:t>CC BY-SA</a:t>
            </a:r>
          </a:p>
        </p:txBody>
      </p:sp>
      <p:sp>
        <p:nvSpPr>
          <p:cNvPr id="362" name="TextBox 19"/>
          <p:cNvSpPr txBox="1"/>
          <p:nvPr/>
        </p:nvSpPr>
        <p:spPr>
          <a:xfrm>
            <a:off x="2712719" y="6858000"/>
            <a:ext cx="365762" cy="1742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a:pPr>
            <a:r>
              <a:rPr u="sng">
                <a:solidFill>
                  <a:srgbClr val="0563C1"/>
                </a:solidFill>
                <a:uFill>
                  <a:solidFill>
                    <a:srgbClr val="0563C1"/>
                  </a:solidFill>
                </a:uFill>
                <a:hlinkClick r:id="rId6"/>
              </a:rPr>
              <a:t>This Photo</a:t>
            </a:r>
            <a:r>
              <a:t> by Unknown Author is licensed under </a:t>
            </a:r>
            <a:r>
              <a:rPr u="sng">
                <a:solidFill>
                  <a:srgbClr val="0563C1"/>
                </a:solidFill>
                <a:uFill>
                  <a:solidFill>
                    <a:srgbClr val="0563C1"/>
                  </a:solidFill>
                </a:uFill>
                <a:hlinkClick r:id="rId5"/>
              </a:rPr>
              <a:t>CC BY-SA</a:t>
            </a:r>
          </a:p>
        </p:txBody>
      </p:sp>
      <p:pic>
        <p:nvPicPr>
          <p:cNvPr id="11" name="Picture 10" descr="A black bird in a circle&#10;&#10;Description automatically generated">
            <a:extLst>
              <a:ext uri="{FF2B5EF4-FFF2-40B4-BE49-F238E27FC236}">
                <a16:creationId xmlns:a16="http://schemas.microsoft.com/office/drawing/2014/main" id="{3805651E-9DF8-8847-54E6-8FFC4CE122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0960" y="3840480"/>
            <a:ext cx="457200" cy="457200"/>
          </a:xfrm>
          <a:prstGeom prst="rect">
            <a:avLst/>
          </a:prstGeom>
        </p:spPr>
      </p:pic>
      <p:pic>
        <p:nvPicPr>
          <p:cNvPr id="13" name="Picture 12" descr="A black letter f in a circle&#10;&#10;Description automatically generated with low confidence">
            <a:extLst>
              <a:ext uri="{FF2B5EF4-FFF2-40B4-BE49-F238E27FC236}">
                <a16:creationId xmlns:a16="http://schemas.microsoft.com/office/drawing/2014/main" id="{A0F6764E-40A6-E542-AD18-38746C5D63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600" y="3840480"/>
            <a:ext cx="457200" cy="457200"/>
          </a:xfrm>
          <a:prstGeom prst="rect">
            <a:avLst/>
          </a:prstGeom>
        </p:spPr>
      </p:pic>
      <p:pic>
        <p:nvPicPr>
          <p:cNvPr id="15" name="Picture 14" descr="A black and white logo&#10;&#10;Description automatically generated with low confidence">
            <a:extLst>
              <a:ext uri="{FF2B5EF4-FFF2-40B4-BE49-F238E27FC236}">
                <a16:creationId xmlns:a16="http://schemas.microsoft.com/office/drawing/2014/main" id="{B41F0E91-7CCA-957C-CD27-59E84F2371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78240" y="3840480"/>
            <a:ext cx="457200" cy="457200"/>
          </a:xfrm>
          <a:prstGeom prst="rect">
            <a:avLst/>
          </a:prstGeom>
        </p:spPr>
      </p:pic>
      <p:pic>
        <p:nvPicPr>
          <p:cNvPr id="17" name="Picture 16" descr="A black circle with a letter in it&#10;&#10;Description automatically generated with medium confidence">
            <a:extLst>
              <a:ext uri="{FF2B5EF4-FFF2-40B4-BE49-F238E27FC236}">
                <a16:creationId xmlns:a16="http://schemas.microsoft.com/office/drawing/2014/main" id="{25798E07-B29F-3CB9-D546-1E9419A96F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26880" y="3840480"/>
            <a:ext cx="457200" cy="457200"/>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Picture 4" descr="Picture 4"/>
          <p:cNvPicPr>
            <a:picLocks noChangeAspect="1"/>
          </p:cNvPicPr>
          <p:nvPr/>
        </p:nvPicPr>
        <p:blipFill>
          <a:blip r:embed="rId2"/>
          <a:stretch>
            <a:fillRect/>
          </a:stretch>
        </p:blipFill>
        <p:spPr>
          <a:xfrm>
            <a:off x="3805237" y="23812"/>
            <a:ext cx="4581526" cy="681037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ctangle 8"/>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369" name="Group 10"/>
          <p:cNvGrpSpPr/>
          <p:nvPr/>
        </p:nvGrpSpPr>
        <p:grpSpPr>
          <a:xfrm>
            <a:off x="-2" y="1998367"/>
            <a:ext cx="11695084" cy="782178"/>
            <a:chOff x="0" y="0"/>
            <a:chExt cx="11695083" cy="782176"/>
          </a:xfrm>
        </p:grpSpPr>
        <p:sp>
          <p:nvSpPr>
            <p:cNvPr id="367" name="Rectangle 11"/>
            <p:cNvSpPr/>
            <p:nvPr/>
          </p:nvSpPr>
          <p:spPr>
            <a:xfrm rot="5400000">
              <a:off x="11228042" y="314658"/>
              <a:ext cx="781701" cy="15238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8" name="Rectangle 12"/>
            <p:cNvSpPr/>
            <p:nvPr/>
          </p:nvSpPr>
          <p:spPr>
            <a:xfrm rot="10800000">
              <a:off x="0" y="476"/>
              <a:ext cx="11454596" cy="7817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70" name="Rectangle 14"/>
          <p:cNvSpPr/>
          <p:nvPr/>
        </p:nvSpPr>
        <p:spPr>
          <a:xfrm>
            <a:off x="-1" y="2203079"/>
            <a:ext cx="11383364" cy="4147846"/>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pic>
        <p:nvPicPr>
          <p:cNvPr id="371" name="Picture 5" descr="Picture 5"/>
          <p:cNvPicPr>
            <a:picLocks noChangeAspect="1"/>
          </p:cNvPicPr>
          <p:nvPr/>
        </p:nvPicPr>
        <p:blipFill>
          <a:blip r:embed="rId2"/>
          <a:stretch>
            <a:fillRect/>
          </a:stretch>
        </p:blipFill>
        <p:spPr>
          <a:xfrm>
            <a:off x="10972800" y="5669279"/>
            <a:ext cx="914400" cy="914401"/>
          </a:xfrm>
          <a:prstGeom prst="rect">
            <a:avLst/>
          </a:prstGeom>
          <a:ln w="12700">
            <a:miter lim="400000"/>
          </a:ln>
        </p:spPr>
      </p:pic>
      <p:pic>
        <p:nvPicPr>
          <p:cNvPr id="372" name="Picture 2" descr="Picture 2"/>
          <p:cNvPicPr>
            <a:picLocks noChangeAspect="1"/>
          </p:cNvPicPr>
          <p:nvPr/>
        </p:nvPicPr>
        <p:blipFill>
          <a:blip r:embed="rId3"/>
          <a:stretch>
            <a:fillRect/>
          </a:stretch>
        </p:blipFill>
        <p:spPr>
          <a:xfrm>
            <a:off x="615822" y="26058"/>
            <a:ext cx="5281127" cy="1946730"/>
          </a:xfrm>
          <a:prstGeom prst="rect">
            <a:avLst/>
          </a:prstGeom>
          <a:ln w="12700">
            <a:miter lim="400000"/>
          </a:ln>
        </p:spPr>
      </p:pic>
      <p:pic>
        <p:nvPicPr>
          <p:cNvPr id="373" name="Picture 4" descr="Picture 4"/>
          <p:cNvPicPr>
            <a:picLocks noChangeAspect="1"/>
          </p:cNvPicPr>
          <p:nvPr/>
        </p:nvPicPr>
        <p:blipFill>
          <a:blip r:embed="rId4"/>
          <a:stretch>
            <a:fillRect/>
          </a:stretch>
        </p:blipFill>
        <p:spPr>
          <a:xfrm>
            <a:off x="6295054" y="162480"/>
            <a:ext cx="3862486" cy="1765707"/>
          </a:xfrm>
          <a:prstGeom prst="rect">
            <a:avLst/>
          </a:prstGeom>
          <a:ln w="12700">
            <a:miter lim="400000"/>
          </a:ln>
        </p:spPr>
      </p:pic>
      <p:sp>
        <p:nvSpPr>
          <p:cNvPr id="374" name="Straight Connector 7"/>
          <p:cNvSpPr/>
          <p:nvPr/>
        </p:nvSpPr>
        <p:spPr>
          <a:xfrm>
            <a:off x="6095998" y="162480"/>
            <a:ext cx="1" cy="1647659"/>
          </a:xfrm>
          <a:prstGeom prst="line">
            <a:avLst/>
          </a:prstGeom>
          <a:ln w="38100">
            <a:solidFill>
              <a:srgbClr val="000000"/>
            </a:solidFill>
            <a:miter/>
          </a:ln>
        </p:spPr>
        <p:txBody>
          <a:bodyPr lIns="45719" rIns="45719"/>
          <a:lstStyle/>
          <a:p>
            <a:endParaRPr/>
          </a:p>
        </p:txBody>
      </p:sp>
      <p:sp>
        <p:nvSpPr>
          <p:cNvPr id="375" name="TextBox 9"/>
          <p:cNvSpPr txBox="1"/>
          <p:nvPr/>
        </p:nvSpPr>
        <p:spPr>
          <a:xfrm>
            <a:off x="418581" y="2371462"/>
            <a:ext cx="6335995" cy="2377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If you are interested in bringing a Stop the Bleed Training course to your organization, please fill out an </a:t>
            </a:r>
            <a:r>
              <a:rPr u="sng"/>
              <a:t>organization contact card </a:t>
            </a:r>
            <a:r>
              <a:t>and drop it in the basket at the front. </a:t>
            </a:r>
          </a:p>
          <a:p>
            <a:pPr algn="ctr"/>
            <a:endParaRPr/>
          </a:p>
          <a:p>
            <a:pPr algn="r"/>
            <a:r>
              <a:t>You will be entered into a drawing for a FREE Stop the Bleed kit which contains the following and can be kept at your place of business:</a:t>
            </a:r>
          </a:p>
          <a:p>
            <a:pPr algn="ctr"/>
            <a:r>
              <a:t> </a:t>
            </a:r>
          </a:p>
        </p:txBody>
      </p:sp>
      <p:pic>
        <p:nvPicPr>
          <p:cNvPr id="376" name="Picture 15" descr="Picture 15"/>
          <p:cNvPicPr>
            <a:picLocks noChangeAspect="1"/>
          </p:cNvPicPr>
          <p:nvPr/>
        </p:nvPicPr>
        <p:blipFill>
          <a:blip r:embed="rId5"/>
          <a:stretch>
            <a:fillRect/>
          </a:stretch>
        </p:blipFill>
        <p:spPr>
          <a:xfrm>
            <a:off x="6710998" y="3052129"/>
            <a:ext cx="4261802" cy="297598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title"/>
          </p:nvPr>
        </p:nvSpPr>
        <p:spPr>
          <a:xfrm>
            <a:off x="481012" y="3752848"/>
            <a:ext cx="3290889" cy="2452688"/>
          </a:xfrm>
          <a:prstGeom prst="rect">
            <a:avLst/>
          </a:prstGeom>
        </p:spPr>
        <p:txBody>
          <a:bodyPr anchor="ctr"/>
          <a:lstStyle>
            <a:lvl1pPr>
              <a:defRPr sz="3600" b="1">
                <a:latin typeface="Georgia"/>
                <a:ea typeface="Georgia"/>
                <a:cs typeface="Georgia"/>
                <a:sym typeface="Georgia"/>
              </a:defRPr>
            </a:lvl1pPr>
          </a:lstStyle>
          <a:p>
            <a:r>
              <a:t>Steering team</a:t>
            </a:r>
          </a:p>
        </p:txBody>
      </p:sp>
      <p:pic>
        <p:nvPicPr>
          <p:cNvPr id="143" name="Content Placeholder 7" descr="Content Placeholder 7"/>
          <p:cNvPicPr>
            <a:picLocks noChangeAspect="1"/>
          </p:cNvPicPr>
          <p:nvPr/>
        </p:nvPicPr>
        <p:blipFill>
          <a:blip r:embed="rId2"/>
          <a:srcRect t="34195"/>
          <a:stretch>
            <a:fillRect/>
          </a:stretch>
        </p:blipFill>
        <p:spPr>
          <a:xfrm>
            <a:off x="19" y="10"/>
            <a:ext cx="12191981" cy="3710603"/>
          </a:xfrm>
          <a:custGeom>
            <a:avLst/>
            <a:gdLst/>
            <a:ahLst/>
            <a:cxnLst>
              <a:cxn ang="0">
                <a:pos x="wd2" y="hd2"/>
              </a:cxn>
              <a:cxn ang="5400000">
                <a:pos x="wd2" y="hd2"/>
              </a:cxn>
              <a:cxn ang="10800000">
                <a:pos x="wd2" y="hd2"/>
              </a:cxn>
              <a:cxn ang="16200000">
                <a:pos x="wd2" y="hd2"/>
              </a:cxn>
            </a:cxnLst>
            <a:rect l="0" t="0" r="r" b="b"/>
            <a:pathLst>
              <a:path w="21600" h="21081" extrusionOk="0">
                <a:moveTo>
                  <a:pt x="0" y="0"/>
                </a:moveTo>
                <a:lnTo>
                  <a:pt x="0" y="21081"/>
                </a:lnTo>
                <a:lnTo>
                  <a:pt x="284" y="20919"/>
                </a:lnTo>
                <a:cubicBezTo>
                  <a:pt x="7254" y="17282"/>
                  <a:pt x="14310" y="21600"/>
                  <a:pt x="21303" y="20085"/>
                </a:cubicBezTo>
                <a:lnTo>
                  <a:pt x="21600" y="20010"/>
                </a:lnTo>
                <a:lnTo>
                  <a:pt x="21600" y="0"/>
                </a:lnTo>
                <a:lnTo>
                  <a:pt x="0" y="0"/>
                </a:lnTo>
                <a:close/>
              </a:path>
            </a:pathLst>
          </a:custGeom>
          <a:ln w="12700">
            <a:miter lim="400000"/>
          </a:ln>
        </p:spPr>
      </p:pic>
      <p:sp>
        <p:nvSpPr>
          <p:cNvPr id="144" name="Text Placeholder 11"/>
          <p:cNvSpPr txBox="1">
            <a:spLocks noGrp="1"/>
          </p:cNvSpPr>
          <p:nvPr>
            <p:ph type="body" sz="half" idx="1"/>
          </p:nvPr>
        </p:nvSpPr>
        <p:spPr>
          <a:xfrm>
            <a:off x="3146700" y="3752850"/>
            <a:ext cx="7485413" cy="2452687"/>
          </a:xfrm>
          <a:prstGeom prst="rect">
            <a:avLst/>
          </a:prstGeom>
        </p:spPr>
        <p:txBody>
          <a:bodyPr anchor="ctr"/>
          <a:lstStyle/>
          <a:p>
            <a:pPr marL="260032" indent="-208026" defTabSz="832104">
              <a:lnSpc>
                <a:spcPct val="100000"/>
              </a:lnSpc>
              <a:spcBef>
                <a:spcPts val="0"/>
              </a:spcBef>
              <a:defRPr sz="1638">
                <a:latin typeface="Georgia"/>
                <a:ea typeface="Georgia"/>
                <a:cs typeface="Georgia"/>
                <a:sym typeface="Georgia"/>
              </a:defRPr>
            </a:pPr>
            <a:r>
              <a:t>Elected Co-chair: Tiffany Davis</a:t>
            </a:r>
            <a:endParaRPr sz="1456"/>
          </a:p>
          <a:p>
            <a:pPr marL="260032" indent="-208026" defTabSz="832104">
              <a:lnSpc>
                <a:spcPct val="100000"/>
              </a:lnSpc>
              <a:spcBef>
                <a:spcPts val="0"/>
              </a:spcBef>
              <a:defRPr sz="1638">
                <a:latin typeface="Georgia"/>
                <a:ea typeface="Georgia"/>
                <a:cs typeface="Georgia"/>
                <a:sym typeface="Georgia"/>
              </a:defRPr>
            </a:pPr>
            <a:r>
              <a:t>Appointed Co-chair: Corey Davis</a:t>
            </a:r>
            <a:endParaRPr sz="1456"/>
          </a:p>
          <a:p>
            <a:pPr marL="260032" indent="-208026" defTabSz="832104">
              <a:lnSpc>
                <a:spcPct val="100000"/>
              </a:lnSpc>
              <a:spcBef>
                <a:spcPts val="0"/>
              </a:spcBef>
              <a:defRPr sz="1638">
                <a:latin typeface="Georgia"/>
                <a:ea typeface="Georgia"/>
                <a:cs typeface="Georgia"/>
                <a:sym typeface="Georgia"/>
              </a:defRPr>
            </a:pPr>
            <a:r>
              <a:t>Member-at-Large: Anthony Beverly</a:t>
            </a:r>
            <a:endParaRPr sz="1456"/>
          </a:p>
          <a:p>
            <a:pPr marL="260032" indent="-208026" defTabSz="832104">
              <a:lnSpc>
                <a:spcPct val="100000"/>
              </a:lnSpc>
              <a:spcBef>
                <a:spcPts val="0"/>
              </a:spcBef>
              <a:defRPr sz="1638">
                <a:latin typeface="Georgia"/>
                <a:ea typeface="Georgia"/>
                <a:cs typeface="Georgia"/>
                <a:sym typeface="Georgia"/>
              </a:defRPr>
            </a:pPr>
            <a:r>
              <a:t>Crisis Response Task Force Lead: Della Brown</a:t>
            </a:r>
            <a:endParaRPr sz="1456"/>
          </a:p>
          <a:p>
            <a:pPr marL="260032" indent="-208026" defTabSz="832104">
              <a:lnSpc>
                <a:spcPct val="100000"/>
              </a:lnSpc>
              <a:spcBef>
                <a:spcPts val="0"/>
              </a:spcBef>
              <a:defRPr sz="1638">
                <a:latin typeface="Georgia"/>
                <a:ea typeface="Georgia"/>
                <a:cs typeface="Georgia"/>
                <a:sym typeface="Georgia"/>
              </a:defRPr>
            </a:pPr>
            <a:r>
              <a:t>Family Care Task Force Co-Leads: Brian Shobe, Carey Haley Wong</a:t>
            </a:r>
            <a:endParaRPr sz="1456"/>
          </a:p>
          <a:p>
            <a:pPr marL="260032" indent="-208026" defTabSz="832104">
              <a:lnSpc>
                <a:spcPct val="100000"/>
              </a:lnSpc>
              <a:spcBef>
                <a:spcPts val="0"/>
              </a:spcBef>
              <a:defRPr sz="1638">
                <a:latin typeface="Georgia"/>
                <a:ea typeface="Georgia"/>
                <a:cs typeface="Georgia"/>
                <a:sym typeface="Georgia"/>
              </a:defRPr>
            </a:pPr>
            <a:r>
              <a:t>Policy Task Force Lead: Jake Brosius</a:t>
            </a:r>
            <a:endParaRPr sz="1456"/>
          </a:p>
          <a:p>
            <a:pPr marL="260032" indent="-208026" defTabSz="832104">
              <a:lnSpc>
                <a:spcPct val="100000"/>
              </a:lnSpc>
              <a:spcBef>
                <a:spcPts val="0"/>
              </a:spcBef>
              <a:defRPr sz="1638">
                <a:latin typeface="Georgia"/>
                <a:ea typeface="Georgia"/>
                <a:cs typeface="Georgia"/>
                <a:sym typeface="Georgia"/>
              </a:defRPr>
            </a:pPr>
            <a:r>
              <a:t>Trauma Task Force Lead: Beatrice Beverly </a:t>
            </a:r>
            <a:endParaRPr sz="1456"/>
          </a:p>
          <a:p>
            <a:pPr marL="260032" indent="-208026" defTabSz="832104">
              <a:lnSpc>
                <a:spcPct val="100000"/>
              </a:lnSpc>
              <a:spcBef>
                <a:spcPts val="0"/>
              </a:spcBef>
              <a:defRPr sz="1638">
                <a:latin typeface="Georgia"/>
                <a:ea typeface="Georgia"/>
                <a:cs typeface="Georgia"/>
                <a:sym typeface="Georgia"/>
              </a:defRPr>
            </a:pPr>
            <a:r>
              <a:t>Youth Employment Task Force Co-Leads: LaShauna Triplett, Rodney Francis</a:t>
            </a:r>
            <a:endParaRPr sz="1456"/>
          </a:p>
          <a:p>
            <a:pPr marL="260032" indent="-208026" defTabSz="832104">
              <a:lnSpc>
                <a:spcPct val="100000"/>
              </a:lnSpc>
              <a:spcBef>
                <a:spcPts val="0"/>
              </a:spcBef>
              <a:defRPr sz="1638">
                <a:latin typeface="Georgia"/>
                <a:ea typeface="Georgia"/>
                <a:cs typeface="Georgia"/>
                <a:sym typeface="Georgia"/>
              </a:defRPr>
            </a:pPr>
            <a:r>
              <a:t>Youth Voices Task Force Lead: Mickey Carrothers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2"/>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7" name="Title 1"/>
          <p:cNvSpPr txBox="1">
            <a:spLocks noGrp="1"/>
          </p:cNvSpPr>
          <p:nvPr>
            <p:ph type="title"/>
          </p:nvPr>
        </p:nvSpPr>
        <p:spPr>
          <a:xfrm>
            <a:off x="808638" y="386929"/>
            <a:ext cx="9236700" cy="1188951"/>
          </a:xfrm>
          <a:prstGeom prst="rect">
            <a:avLst/>
          </a:prstGeom>
        </p:spPr>
        <p:txBody>
          <a:bodyPr anchor="b"/>
          <a:lstStyle>
            <a:lvl1pPr>
              <a:defRPr sz="5400" b="1">
                <a:latin typeface="Georgia"/>
                <a:ea typeface="Georgia"/>
                <a:cs typeface="Georgia"/>
                <a:sym typeface="Georgia"/>
              </a:defRPr>
            </a:lvl1pPr>
          </a:lstStyle>
          <a:p>
            <a:r>
              <a:t>New Business / Agenda</a:t>
            </a:r>
          </a:p>
        </p:txBody>
      </p:sp>
      <p:grpSp>
        <p:nvGrpSpPr>
          <p:cNvPr id="150" name="Group 14"/>
          <p:cNvGrpSpPr/>
          <p:nvPr/>
        </p:nvGrpSpPr>
        <p:grpSpPr>
          <a:xfrm>
            <a:off x="-2" y="1998367"/>
            <a:ext cx="11695084" cy="782178"/>
            <a:chOff x="0" y="0"/>
            <a:chExt cx="11695083" cy="782176"/>
          </a:xfrm>
        </p:grpSpPr>
        <p:sp>
          <p:nvSpPr>
            <p:cNvPr id="148" name="Rectangle 15"/>
            <p:cNvSpPr/>
            <p:nvPr/>
          </p:nvSpPr>
          <p:spPr>
            <a:xfrm rot="5400000">
              <a:off x="11228042" y="314658"/>
              <a:ext cx="781701" cy="15238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9" name="Rectangle 16"/>
            <p:cNvSpPr/>
            <p:nvPr/>
          </p:nvSpPr>
          <p:spPr>
            <a:xfrm rot="10800000">
              <a:off x="0" y="476"/>
              <a:ext cx="11454596" cy="7817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51" name="Rectangle 18"/>
          <p:cNvSpPr/>
          <p:nvPr/>
        </p:nvSpPr>
        <p:spPr>
          <a:xfrm>
            <a:off x="-1" y="2203079"/>
            <a:ext cx="11383364" cy="4147846"/>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sp>
        <p:nvSpPr>
          <p:cNvPr id="152" name="Content Placeholder 7"/>
          <p:cNvSpPr txBox="1">
            <a:spLocks noGrp="1"/>
          </p:cNvSpPr>
          <p:nvPr>
            <p:ph type="body" idx="1"/>
          </p:nvPr>
        </p:nvSpPr>
        <p:spPr>
          <a:xfrm>
            <a:off x="793660" y="2599508"/>
            <a:ext cx="10143668" cy="3435532"/>
          </a:xfrm>
          <a:prstGeom prst="rect">
            <a:avLst/>
          </a:prstGeom>
        </p:spPr>
        <p:txBody>
          <a:bodyPr anchor="ctr">
            <a:normAutofit lnSpcReduction="10000"/>
          </a:bodyPr>
          <a:lstStyle/>
          <a:p>
            <a:pPr marL="217170" indent="-217170" defTabSz="868680">
              <a:spcBef>
                <a:spcPts val="900"/>
              </a:spcBef>
              <a:defRPr sz="2280">
                <a:latin typeface="Georgia"/>
                <a:ea typeface="Georgia"/>
                <a:cs typeface="Georgia"/>
                <a:sym typeface="Georgia"/>
              </a:defRPr>
            </a:pPr>
            <a:r>
              <a:rPr dirty="0"/>
              <a:t>Organization spotlights</a:t>
            </a:r>
          </a:p>
          <a:p>
            <a:pPr marL="651509" lvl="1" indent="-217170" defTabSz="868680">
              <a:spcBef>
                <a:spcPts val="400"/>
              </a:spcBef>
              <a:defRPr sz="1900">
                <a:latin typeface="Georgia"/>
                <a:ea typeface="Georgia"/>
                <a:cs typeface="Georgia"/>
                <a:sym typeface="Georgia"/>
              </a:defRPr>
            </a:pPr>
            <a:r>
              <a:rPr dirty="0"/>
              <a:t>Drew </a:t>
            </a:r>
            <a:r>
              <a:rPr dirty="0" err="1"/>
              <a:t>Neddo</a:t>
            </a:r>
            <a:r>
              <a:rPr dirty="0"/>
              <a:t>, Big Brothers Big Sisters of Central Indiana </a:t>
            </a:r>
          </a:p>
          <a:p>
            <a:pPr marL="651509" lvl="1" indent="-217170" defTabSz="868680">
              <a:spcBef>
                <a:spcPts val="400"/>
              </a:spcBef>
              <a:defRPr sz="1900">
                <a:latin typeface="Georgia"/>
                <a:ea typeface="Georgia"/>
                <a:cs typeface="Georgia"/>
                <a:sym typeface="Georgia"/>
              </a:defRPr>
            </a:pPr>
            <a:r>
              <a:rPr dirty="0" err="1"/>
              <a:t>DeAndra</a:t>
            </a:r>
            <a:r>
              <a:rPr dirty="0"/>
              <a:t> Dycus, IMPD Non-Fatal Advocacy and Support Program</a:t>
            </a:r>
          </a:p>
          <a:p>
            <a:pPr marL="217170" indent="-217170" defTabSz="868680">
              <a:spcBef>
                <a:spcPts val="900"/>
              </a:spcBef>
              <a:defRPr sz="2280">
                <a:latin typeface="Georgia"/>
                <a:ea typeface="Georgia"/>
                <a:cs typeface="Georgia"/>
                <a:sym typeface="Georgia"/>
              </a:defRPr>
            </a:pPr>
            <a:r>
              <a:rPr dirty="0"/>
              <a:t>Member Engagement Survey</a:t>
            </a:r>
          </a:p>
          <a:p>
            <a:pPr marL="217170" indent="-217170" defTabSz="868680">
              <a:spcBef>
                <a:spcPts val="900"/>
              </a:spcBef>
              <a:defRPr sz="2280">
                <a:latin typeface="Georgia"/>
                <a:ea typeface="Georgia"/>
                <a:cs typeface="Georgia"/>
                <a:sym typeface="Georgia"/>
              </a:defRPr>
            </a:pPr>
            <a:r>
              <a:rPr dirty="0"/>
              <a:t>Strategic Planning 2024-2027 – 3-5 coalition members needed</a:t>
            </a:r>
          </a:p>
          <a:p>
            <a:pPr marL="217170" indent="-217170" defTabSz="868680">
              <a:spcBef>
                <a:spcPts val="900"/>
              </a:spcBef>
              <a:defRPr sz="2280">
                <a:latin typeface="Georgia"/>
                <a:ea typeface="Georgia"/>
                <a:cs typeface="Georgia"/>
                <a:sym typeface="Georgia"/>
              </a:defRPr>
            </a:pPr>
            <a:r>
              <a:rPr dirty="0"/>
              <a:t>Indiana Black Expo: July 14, 15 &amp; 16 – Organizations participating?</a:t>
            </a:r>
          </a:p>
          <a:p>
            <a:pPr marL="217170" indent="-217170" defTabSz="868680">
              <a:spcBef>
                <a:spcPts val="900"/>
              </a:spcBef>
              <a:defRPr sz="2280">
                <a:latin typeface="Georgia"/>
                <a:ea typeface="Georgia"/>
                <a:cs typeface="Georgia"/>
                <a:sym typeface="Georgia"/>
              </a:defRPr>
            </a:pPr>
            <a:r>
              <a:rPr dirty="0"/>
              <a:t>Legislative Updates</a:t>
            </a:r>
          </a:p>
          <a:p>
            <a:pPr marL="651509" lvl="1" indent="-217170" defTabSz="868680">
              <a:spcBef>
                <a:spcPts val="400"/>
              </a:spcBef>
              <a:defRPr sz="1900">
                <a:latin typeface="Georgia"/>
                <a:ea typeface="Georgia"/>
                <a:cs typeface="Georgia"/>
                <a:sym typeface="Georgia"/>
              </a:defRPr>
            </a:pPr>
            <a:r>
              <a:rPr dirty="0"/>
              <a:t>Sarah Kumfer, Public Policy and Advocacy Director at MCCOY </a:t>
            </a:r>
          </a:p>
          <a:p>
            <a:pPr marL="217170" indent="-217170" defTabSz="868680">
              <a:spcBef>
                <a:spcPts val="900"/>
              </a:spcBef>
              <a:defRPr sz="2280">
                <a:latin typeface="Georgia"/>
                <a:ea typeface="Georgia"/>
                <a:cs typeface="Georgia"/>
                <a:sym typeface="Georgia"/>
              </a:defRPr>
            </a:pPr>
            <a:r>
              <a:rPr dirty="0"/>
              <a:t>STOP the BLEED training (10-11am)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lide Number Placeholder 6"/>
          <p:cNvSpPr txBox="1">
            <a:spLocks noGrp="1"/>
          </p:cNvSpPr>
          <p:nvPr>
            <p:ph type="sldNum" sz="quarter" idx="4294967295"/>
          </p:nvPr>
        </p:nvSpPr>
        <p:spPr>
          <a:xfrm>
            <a:off x="11774661" y="6404293"/>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E7E6E6"/>
                </a:solidFill>
                <a:latin typeface="Zilla Slab"/>
                <a:ea typeface="Zilla Slab"/>
                <a:cs typeface="Zilla Slab"/>
                <a:sym typeface="Zilla Slab"/>
              </a:defRPr>
            </a:lvl1pPr>
          </a:lstStyle>
          <a:p>
            <a:fld id="{86CB4B4D-7CA3-9044-876B-883B54F8677D}" type="slidenum">
              <a:t>5</a:t>
            </a:fld>
            <a:endParaRPr/>
          </a:p>
        </p:txBody>
      </p:sp>
      <p:pic>
        <p:nvPicPr>
          <p:cNvPr id="155" name="Picture 9" descr="Picture 9"/>
          <p:cNvPicPr>
            <a:picLocks noChangeAspect="1"/>
          </p:cNvPicPr>
          <p:nvPr/>
        </p:nvPicPr>
        <p:blipFill>
          <a:blip r:embed="rId2"/>
          <a:srcRect l="76717" r="33"/>
          <a:stretch>
            <a:fillRect/>
          </a:stretch>
        </p:blipFill>
        <p:spPr>
          <a:xfrm>
            <a:off x="9354345" y="-15814"/>
            <a:ext cx="2834641" cy="6856881"/>
          </a:xfrm>
          <a:prstGeom prst="rect">
            <a:avLst/>
          </a:prstGeom>
          <a:ln w="12700">
            <a:miter lim="400000"/>
          </a:ln>
        </p:spPr>
      </p:pic>
      <p:sp>
        <p:nvSpPr>
          <p:cNvPr id="156" name="TextBox 5"/>
          <p:cNvSpPr txBox="1"/>
          <p:nvPr/>
        </p:nvSpPr>
        <p:spPr>
          <a:xfrm>
            <a:off x="927609" y="5247456"/>
            <a:ext cx="5324623"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500" b="1">
                <a:latin typeface="Zilla Slab"/>
                <a:ea typeface="Zilla Slab"/>
                <a:cs typeface="Zilla Slab"/>
                <a:sym typeface="Zilla Slab"/>
              </a:defRPr>
            </a:lvl1pPr>
          </a:lstStyle>
          <a:p>
            <a:r>
              <a:t>SUBHEAD</a:t>
            </a:r>
          </a:p>
        </p:txBody>
      </p:sp>
      <p:sp>
        <p:nvSpPr>
          <p:cNvPr id="157" name="Rectangle 1"/>
          <p:cNvSpPr/>
          <p:nvPr/>
        </p:nvSpPr>
        <p:spPr>
          <a:xfrm>
            <a:off x="9772121" y="355599"/>
            <a:ext cx="2189911" cy="999069"/>
          </a:xfrm>
          <a:prstGeom prst="rect">
            <a:avLst/>
          </a:prstGeom>
          <a:solidFill>
            <a:srgbClr val="000000"/>
          </a:solidFill>
          <a:ln w="12700">
            <a:miter lim="400000"/>
          </a:ln>
        </p:spPr>
        <p:txBody>
          <a:bodyPr lIns="45719" rIns="45719" anchor="ctr"/>
          <a:lstStyle/>
          <a:p>
            <a:pPr algn="ctr">
              <a:defRPr sz="900">
                <a:solidFill>
                  <a:srgbClr val="FFFFFF"/>
                </a:solidFill>
              </a:defRPr>
            </a:pPr>
            <a:endParaRPr/>
          </a:p>
        </p:txBody>
      </p:sp>
      <p:pic>
        <p:nvPicPr>
          <p:cNvPr id="158" name="Picture 10" descr="Picture 10"/>
          <p:cNvPicPr>
            <a:picLocks noChangeAspect="1"/>
          </p:cNvPicPr>
          <p:nvPr/>
        </p:nvPicPr>
        <p:blipFill>
          <a:blip r:embed="rId3"/>
          <a:stretch>
            <a:fillRect/>
          </a:stretch>
        </p:blipFill>
        <p:spPr>
          <a:xfrm>
            <a:off x="9641364" y="297045"/>
            <a:ext cx="2286001" cy="1044922"/>
          </a:xfrm>
          <a:prstGeom prst="rect">
            <a:avLst/>
          </a:prstGeom>
          <a:ln w="12700">
            <a:miter lim="400000"/>
          </a:ln>
        </p:spPr>
      </p:pic>
      <p:pic>
        <p:nvPicPr>
          <p:cNvPr id="159" name="Picture 14" descr="Picture 14"/>
          <p:cNvPicPr>
            <a:picLocks noChangeAspect="1"/>
          </p:cNvPicPr>
          <p:nvPr/>
        </p:nvPicPr>
        <p:blipFill>
          <a:blip r:embed="rId4"/>
          <a:stretch>
            <a:fillRect/>
          </a:stretch>
        </p:blipFill>
        <p:spPr>
          <a:xfrm>
            <a:off x="1587" y="1267688"/>
            <a:ext cx="12554282" cy="2587820"/>
          </a:xfrm>
          <a:prstGeom prst="rect">
            <a:avLst/>
          </a:prstGeom>
          <a:ln w="12700">
            <a:miter lim="400000"/>
          </a:ln>
        </p:spPr>
      </p:pic>
      <p:sp>
        <p:nvSpPr>
          <p:cNvPr id="160" name="TextBox 15"/>
          <p:cNvSpPr txBox="1"/>
          <p:nvPr/>
        </p:nvSpPr>
        <p:spPr>
          <a:xfrm>
            <a:off x="670899" y="5132039"/>
            <a:ext cx="11215657" cy="637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600">
                <a:solidFill>
                  <a:srgbClr val="FFFFFF"/>
                </a:solidFill>
                <a:latin typeface="Zilla Slab"/>
                <a:ea typeface="Zilla Slab"/>
                <a:cs typeface="Zilla Slab"/>
                <a:sym typeface="Zilla Slab"/>
              </a:defRPr>
            </a:lvl1pPr>
          </a:lstStyle>
          <a:p>
            <a:r>
              <a:t>Drew Neddo- Mentoring Relationships Manager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5" descr="Picture 5"/>
          <p:cNvPicPr>
            <a:picLocks noChangeAspect="1"/>
          </p:cNvPicPr>
          <p:nvPr/>
        </p:nvPicPr>
        <p:blipFill>
          <a:blip r:embed="rId3"/>
          <a:stretch>
            <a:fillRect/>
          </a:stretch>
        </p:blipFill>
        <p:spPr>
          <a:xfrm>
            <a:off x="2381" y="0"/>
            <a:ext cx="12187239" cy="68580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3" descr="Picture 3"/>
          <p:cNvPicPr>
            <a:picLocks noChangeAspect="1"/>
          </p:cNvPicPr>
          <p:nvPr/>
        </p:nvPicPr>
        <p:blipFill>
          <a:blip r:embed="rId3"/>
          <a:stretch>
            <a:fillRect/>
          </a:stretch>
        </p:blipFill>
        <p:spPr>
          <a:xfrm>
            <a:off x="2381" y="0"/>
            <a:ext cx="12187239" cy="6858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5"/>
          <p:cNvSpPr txBox="1"/>
          <p:nvPr/>
        </p:nvSpPr>
        <p:spPr>
          <a:xfrm>
            <a:off x="1417319" y="896777"/>
            <a:ext cx="6063178" cy="1206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nSpc>
                <a:spcPts val="9700"/>
              </a:lnSpc>
              <a:defRPr sz="4800" b="1">
                <a:solidFill>
                  <a:srgbClr val="FFFFFF"/>
                </a:solidFill>
                <a:latin typeface="Arial Narrow"/>
                <a:ea typeface="Arial Narrow"/>
                <a:cs typeface="Arial Narrow"/>
                <a:sym typeface="Arial Narrow"/>
              </a:defRPr>
            </a:lvl1pPr>
          </a:lstStyle>
          <a:p>
            <a:r>
              <a:rPr dirty="0">
                <a:solidFill>
                  <a:schemeClr val="tx1"/>
                </a:solidFill>
              </a:rPr>
              <a:t>Alignment with MCYVPC</a:t>
            </a:r>
          </a:p>
        </p:txBody>
      </p:sp>
      <p:pic>
        <p:nvPicPr>
          <p:cNvPr id="171" name="Picture 16" descr="Picture 16"/>
          <p:cNvPicPr>
            <a:picLocks noChangeAspect="1"/>
          </p:cNvPicPr>
          <p:nvPr/>
        </p:nvPicPr>
        <p:blipFill>
          <a:blip r:embed="rId3"/>
          <a:stretch>
            <a:fillRect/>
          </a:stretch>
        </p:blipFill>
        <p:spPr>
          <a:xfrm>
            <a:off x="0" y="2560320"/>
            <a:ext cx="12192000" cy="349569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7" descr="Picture 7"/>
          <p:cNvPicPr>
            <a:picLocks noChangeAspect="1"/>
          </p:cNvPicPr>
          <p:nvPr/>
        </p:nvPicPr>
        <p:blipFill>
          <a:blip r:embed="rId3"/>
          <a:stretch>
            <a:fillRect/>
          </a:stretch>
        </p:blipFill>
        <p:spPr>
          <a:xfrm>
            <a:off x="2381" y="0"/>
            <a:ext cx="12187239"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Widescreen</PresentationFormat>
  <Paragraphs>200</Paragraphs>
  <Slides>29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Narrow</vt:lpstr>
      <vt:lpstr>Calibri</vt:lpstr>
      <vt:lpstr>Calibri Light</vt:lpstr>
      <vt:lpstr>Georgia</vt:lpstr>
      <vt:lpstr>Greycliff</vt:lpstr>
      <vt:lpstr>Wingdings</vt:lpstr>
      <vt:lpstr>Zilla Slab</vt:lpstr>
      <vt:lpstr>Office Theme</vt:lpstr>
      <vt:lpstr>PowerPoint Presentation</vt:lpstr>
      <vt:lpstr>Mission Statement | Strategic Focus</vt:lpstr>
      <vt:lpstr>Steering team</vt:lpstr>
      <vt:lpstr>New Business /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 Engagement Survey</vt:lpstr>
      <vt:lpstr>PowerPoint Presentation</vt:lpstr>
      <vt:lpstr>Question 7 has 18 answers (Open Text) “What are the biggest challenges you face to attending FULL COALITION meetings?”</vt:lpstr>
      <vt:lpstr>PowerPoint Presentation</vt:lpstr>
      <vt:lpstr>Question 9 has 15 answers (Open Text) “What could the coalition do/provide to increase YOUR engagement in the coalition?”</vt:lpstr>
      <vt:lpstr>Strategic Planning 2024-2027 3-5 coalition members needed</vt:lpstr>
      <vt:lpstr>Legislative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McCracken</dc:creator>
  <cp:lastModifiedBy>Rebecca McCracken</cp:lastModifiedBy>
  <cp:revision>1</cp:revision>
  <dcterms:modified xsi:type="dcterms:W3CDTF">2023-04-21T14:24:41Z</dcterms:modified>
</cp:coreProperties>
</file>