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9"/>
  </p:notesMasterIdLst>
  <p:handoutMasterIdLst>
    <p:handoutMasterId r:id="rId40"/>
  </p:handoutMasterIdLst>
  <p:sldIdLst>
    <p:sldId id="256" r:id="rId5"/>
    <p:sldId id="413" r:id="rId6"/>
    <p:sldId id="260" r:id="rId7"/>
    <p:sldId id="257" r:id="rId8"/>
    <p:sldId id="371" r:id="rId9"/>
    <p:sldId id="373" r:id="rId10"/>
    <p:sldId id="376" r:id="rId11"/>
    <p:sldId id="417" r:id="rId12"/>
    <p:sldId id="402" r:id="rId13"/>
    <p:sldId id="382" r:id="rId14"/>
    <p:sldId id="379" r:id="rId15"/>
    <p:sldId id="381" r:id="rId16"/>
    <p:sldId id="412" r:id="rId17"/>
    <p:sldId id="410" r:id="rId18"/>
    <p:sldId id="414" r:id="rId19"/>
    <p:sldId id="416" r:id="rId20"/>
    <p:sldId id="404" r:id="rId21"/>
    <p:sldId id="409" r:id="rId22"/>
    <p:sldId id="408" r:id="rId23"/>
    <p:sldId id="407" r:id="rId24"/>
    <p:sldId id="406" r:id="rId25"/>
    <p:sldId id="419" r:id="rId26"/>
    <p:sldId id="391" r:id="rId27"/>
    <p:sldId id="421" r:id="rId28"/>
    <p:sldId id="392" r:id="rId29"/>
    <p:sldId id="400" r:id="rId30"/>
    <p:sldId id="393" r:id="rId31"/>
    <p:sldId id="394" r:id="rId32"/>
    <p:sldId id="395" r:id="rId33"/>
    <p:sldId id="396" r:id="rId34"/>
    <p:sldId id="422" r:id="rId35"/>
    <p:sldId id="397" r:id="rId36"/>
    <p:sldId id="390" r:id="rId37"/>
    <p:sldId id="302" r:id="rId3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05696-461C-46E6-8B92-934FEF53D2F3}" v="283" dt="2023-10-18T00:18:35.182"/>
    <p1510:client id="{80BE2467-DF5F-4A40-B5AA-A87C9B6EFC4C}" v="90" dt="2023-10-16T17:53:45.611"/>
    <p1510:client id="{D60C2CA1-0396-48E4-8278-F1098D70180C}" v="4" dt="2023-10-17T15:28:27.8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2ACB1B-4B19-4954-A068-31261CC3922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FEC0167-8E21-479C-B93D-5F8039CEC9DF}">
      <dgm:prSet/>
      <dgm:spPr/>
      <dgm:t>
        <a:bodyPr/>
        <a:lstStyle/>
        <a:p>
          <a:r>
            <a:rPr lang="en-US" b="1" dirty="0"/>
            <a:t>Communication of clear roles and responsibilities for all members</a:t>
          </a:r>
          <a:endParaRPr lang="en-US" dirty="0"/>
        </a:p>
      </dgm:t>
    </dgm:pt>
    <dgm:pt modelId="{2BCED956-40AE-4930-80BE-10B6E28E11AA}" type="parTrans" cxnId="{5C1F6C23-E367-4B62-8615-B42104F9DFC5}">
      <dgm:prSet/>
      <dgm:spPr/>
      <dgm:t>
        <a:bodyPr/>
        <a:lstStyle/>
        <a:p>
          <a:endParaRPr lang="en-US"/>
        </a:p>
      </dgm:t>
    </dgm:pt>
    <dgm:pt modelId="{1DFC6E16-68F7-473C-9657-5013E5BEF212}" type="sibTrans" cxnId="{5C1F6C23-E367-4B62-8615-B42104F9DFC5}">
      <dgm:prSet/>
      <dgm:spPr/>
      <dgm:t>
        <a:bodyPr/>
        <a:lstStyle/>
        <a:p>
          <a:endParaRPr lang="en-US"/>
        </a:p>
      </dgm:t>
    </dgm:pt>
    <dgm:pt modelId="{802771D0-E7DC-4189-9E36-D0F0E1E0873D}">
      <dgm:prSet/>
      <dgm:spPr/>
      <dgm:t>
        <a:bodyPr/>
        <a:lstStyle/>
        <a:p>
          <a:pPr>
            <a:buFont typeface="+mj-lt"/>
            <a:buAutoNum type="arabicPeriod"/>
          </a:pPr>
          <a:r>
            <a:rPr lang="en-US" dirty="0"/>
            <a:t>Update and adopt formal bylaws and strategic planning documentation clearly articulating the purpose and practices of the Coalition, the steering committee, and each task force (Policy, Crisis Response, Youth Voices, Trauma, Youth Employment, and Family Care)</a:t>
          </a:r>
        </a:p>
      </dgm:t>
    </dgm:pt>
    <dgm:pt modelId="{482E0074-090C-4676-87C6-364583CE1989}" type="parTrans" cxnId="{CF752A90-7DC9-47F0-8719-951BF0795893}">
      <dgm:prSet/>
      <dgm:spPr/>
      <dgm:t>
        <a:bodyPr/>
        <a:lstStyle/>
        <a:p>
          <a:endParaRPr lang="en-US"/>
        </a:p>
      </dgm:t>
    </dgm:pt>
    <dgm:pt modelId="{E09FC1C9-4996-4901-A046-5C832038CCCD}" type="sibTrans" cxnId="{CF752A90-7DC9-47F0-8719-951BF0795893}">
      <dgm:prSet/>
      <dgm:spPr/>
      <dgm:t>
        <a:bodyPr/>
        <a:lstStyle/>
        <a:p>
          <a:endParaRPr lang="en-US"/>
        </a:p>
      </dgm:t>
    </dgm:pt>
    <dgm:pt modelId="{09B4D530-D5B3-4651-9F63-6FB8DB8146FF}">
      <dgm:prSet/>
      <dgm:spPr/>
      <dgm:t>
        <a:bodyPr/>
        <a:lstStyle/>
        <a:p>
          <a:pPr>
            <a:buFont typeface="+mj-lt"/>
            <a:buAutoNum type="arabicPeriod"/>
          </a:pPr>
          <a:r>
            <a:rPr lang="en-US" dirty="0"/>
            <a:t>Publish the bylaws and strategic plan in such a manner that each member and the community have easy access to them</a:t>
          </a:r>
        </a:p>
      </dgm:t>
    </dgm:pt>
    <dgm:pt modelId="{9DCDDA0B-B841-4F08-8275-20A7818C9AAB}" type="parTrans" cxnId="{CB0C0AB6-2F1C-45FD-AAD4-8C8ADA4D46C3}">
      <dgm:prSet/>
      <dgm:spPr/>
      <dgm:t>
        <a:bodyPr/>
        <a:lstStyle/>
        <a:p>
          <a:endParaRPr lang="en-US"/>
        </a:p>
      </dgm:t>
    </dgm:pt>
    <dgm:pt modelId="{6D7F5A3D-BC66-4C51-9DEB-E2CA258A7600}" type="sibTrans" cxnId="{CB0C0AB6-2F1C-45FD-AAD4-8C8ADA4D46C3}">
      <dgm:prSet/>
      <dgm:spPr/>
      <dgm:t>
        <a:bodyPr/>
        <a:lstStyle/>
        <a:p>
          <a:endParaRPr lang="en-US"/>
        </a:p>
      </dgm:t>
    </dgm:pt>
    <dgm:pt modelId="{6BE65EBB-3D46-4A95-B4E0-AEFD6603CF24}">
      <dgm:prSet/>
      <dgm:spPr/>
      <dgm:t>
        <a:bodyPr/>
        <a:lstStyle/>
        <a:p>
          <a:r>
            <a:rPr lang="en-US" b="1"/>
            <a:t>Inclusive membership</a:t>
          </a:r>
          <a:endParaRPr lang="en-US"/>
        </a:p>
      </dgm:t>
    </dgm:pt>
    <dgm:pt modelId="{6B03E1AA-05A0-4E6B-BB31-B118114A0EA1}" type="parTrans" cxnId="{84DE4A94-6F24-4590-B3A9-F94DEC01B4EF}">
      <dgm:prSet/>
      <dgm:spPr/>
      <dgm:t>
        <a:bodyPr/>
        <a:lstStyle/>
        <a:p>
          <a:endParaRPr lang="en-US"/>
        </a:p>
      </dgm:t>
    </dgm:pt>
    <dgm:pt modelId="{3BC3AA04-DD0C-4BD4-8056-57388811AAB0}" type="sibTrans" cxnId="{84DE4A94-6F24-4590-B3A9-F94DEC01B4EF}">
      <dgm:prSet/>
      <dgm:spPr/>
      <dgm:t>
        <a:bodyPr/>
        <a:lstStyle/>
        <a:p>
          <a:endParaRPr lang="en-US"/>
        </a:p>
      </dgm:t>
    </dgm:pt>
    <dgm:pt modelId="{A945F2DB-D408-4B1E-A621-B883BA28B7D8}">
      <dgm:prSet/>
      <dgm:spPr/>
      <dgm:t>
        <a:bodyPr/>
        <a:lstStyle/>
        <a:p>
          <a:pPr>
            <a:buFont typeface="+mj-lt"/>
            <a:buAutoNum type="arabicPeriod"/>
          </a:pPr>
          <a:r>
            <a:rPr lang="en-US" dirty="0"/>
            <a:t>Create an easily accessible Coalition member directory that is updated annually</a:t>
          </a:r>
        </a:p>
      </dgm:t>
    </dgm:pt>
    <dgm:pt modelId="{D310D111-5373-4938-90B4-8E125A82B3B4}" type="parTrans" cxnId="{658D7088-880D-4D3F-9B62-87D58E0D19CD}">
      <dgm:prSet/>
      <dgm:spPr/>
      <dgm:t>
        <a:bodyPr/>
        <a:lstStyle/>
        <a:p>
          <a:endParaRPr lang="en-US"/>
        </a:p>
      </dgm:t>
    </dgm:pt>
    <dgm:pt modelId="{53B8D8CB-0EE5-4905-A1EB-678C84387195}" type="sibTrans" cxnId="{658D7088-880D-4D3F-9B62-87D58E0D19CD}">
      <dgm:prSet/>
      <dgm:spPr/>
      <dgm:t>
        <a:bodyPr/>
        <a:lstStyle/>
        <a:p>
          <a:endParaRPr lang="en-US"/>
        </a:p>
      </dgm:t>
    </dgm:pt>
    <dgm:pt modelId="{2159EE8C-9F87-4FF5-BB43-AD496F3359FB}">
      <dgm:prSet/>
      <dgm:spPr/>
      <dgm:t>
        <a:bodyPr/>
        <a:lstStyle/>
        <a:p>
          <a:pPr>
            <a:buFont typeface="+mj-lt"/>
            <a:buAutoNum type="arabicPeriod"/>
          </a:pPr>
          <a:r>
            <a:rPr lang="en-US" dirty="0"/>
            <a:t>Proactively engage and re-engage organizations that have been involved in the Coalition over time, inviting their active participation in task forces aligned with their work and communicating expectations for membership</a:t>
          </a:r>
        </a:p>
      </dgm:t>
    </dgm:pt>
    <dgm:pt modelId="{D6D239DB-19C4-49FB-A727-1D6FF8625859}" type="parTrans" cxnId="{286680E0-1C10-41BD-908B-F4DD533CCF18}">
      <dgm:prSet/>
      <dgm:spPr/>
      <dgm:t>
        <a:bodyPr/>
        <a:lstStyle/>
        <a:p>
          <a:endParaRPr lang="en-US"/>
        </a:p>
      </dgm:t>
    </dgm:pt>
    <dgm:pt modelId="{07DCB3E8-6C4C-4DF6-843F-2EB179F78777}" type="sibTrans" cxnId="{286680E0-1C10-41BD-908B-F4DD533CCF18}">
      <dgm:prSet/>
      <dgm:spPr/>
      <dgm:t>
        <a:bodyPr/>
        <a:lstStyle/>
        <a:p>
          <a:endParaRPr lang="en-US"/>
        </a:p>
      </dgm:t>
    </dgm:pt>
    <dgm:pt modelId="{8070F4A9-F87F-425E-927C-599063FDBCB1}">
      <dgm:prSet/>
      <dgm:spPr/>
      <dgm:t>
        <a:bodyPr/>
        <a:lstStyle/>
        <a:p>
          <a:pPr>
            <a:buFont typeface="+mj-lt"/>
            <a:buAutoNum type="arabicPeriod"/>
          </a:pPr>
          <a:r>
            <a:rPr lang="en-US" dirty="0"/>
            <a:t>Provide opportunities, and incentives where available and applicable, for youth and families (the community) to engage with the Coalition</a:t>
          </a:r>
        </a:p>
      </dgm:t>
    </dgm:pt>
    <dgm:pt modelId="{5C0D80BC-CA2C-473B-8CBB-5C4BA0711194}" type="parTrans" cxnId="{8D52B774-0B50-42BD-8062-7BE1E1C1C8D4}">
      <dgm:prSet/>
      <dgm:spPr/>
      <dgm:t>
        <a:bodyPr/>
        <a:lstStyle/>
        <a:p>
          <a:endParaRPr lang="en-US"/>
        </a:p>
      </dgm:t>
    </dgm:pt>
    <dgm:pt modelId="{63EE23A6-AC57-4DBB-A95A-90402C154B8A}" type="sibTrans" cxnId="{8D52B774-0B50-42BD-8062-7BE1E1C1C8D4}">
      <dgm:prSet/>
      <dgm:spPr/>
      <dgm:t>
        <a:bodyPr/>
        <a:lstStyle/>
        <a:p>
          <a:endParaRPr lang="en-US"/>
        </a:p>
      </dgm:t>
    </dgm:pt>
    <dgm:pt modelId="{908B86D3-B894-4F83-A256-AF51347F745F}">
      <dgm:prSet/>
      <dgm:spPr/>
      <dgm:t>
        <a:bodyPr/>
        <a:lstStyle/>
        <a:p>
          <a:r>
            <a:rPr lang="en-US" b="1"/>
            <a:t>Integrated systems and collaboration</a:t>
          </a:r>
          <a:endParaRPr lang="en-US"/>
        </a:p>
      </dgm:t>
    </dgm:pt>
    <dgm:pt modelId="{8A500D66-2D90-4DC6-B16A-414B97420F0A}" type="parTrans" cxnId="{2855B30E-8811-434E-9457-888A8201FA6A}">
      <dgm:prSet/>
      <dgm:spPr/>
      <dgm:t>
        <a:bodyPr/>
        <a:lstStyle/>
        <a:p>
          <a:endParaRPr lang="en-US"/>
        </a:p>
      </dgm:t>
    </dgm:pt>
    <dgm:pt modelId="{9B04D16F-B3A1-45CC-8815-2CE732C20F07}" type="sibTrans" cxnId="{2855B30E-8811-434E-9457-888A8201FA6A}">
      <dgm:prSet/>
      <dgm:spPr/>
      <dgm:t>
        <a:bodyPr/>
        <a:lstStyle/>
        <a:p>
          <a:endParaRPr lang="en-US"/>
        </a:p>
      </dgm:t>
    </dgm:pt>
    <dgm:pt modelId="{0308ABA1-A401-4865-AD81-979BD0433BAE}">
      <dgm:prSet/>
      <dgm:spPr/>
      <dgm:t>
        <a:bodyPr/>
        <a:lstStyle/>
        <a:p>
          <a:pPr>
            <a:buFont typeface="+mj-lt"/>
            <a:buAutoNum type="arabicPeriod"/>
          </a:pPr>
          <a:r>
            <a:rPr lang="en-US" dirty="0"/>
            <a:t>Continue to structure Coalition meetings to focus on task forces and members sharing opportunities, challenges, and progress related to strategic initiatives</a:t>
          </a:r>
        </a:p>
      </dgm:t>
    </dgm:pt>
    <dgm:pt modelId="{ACE17FBC-172D-46BB-994E-0C494A5487BB}" type="parTrans" cxnId="{0924503F-05A7-4634-BE9E-4C19B7D80F5F}">
      <dgm:prSet/>
      <dgm:spPr/>
      <dgm:t>
        <a:bodyPr/>
        <a:lstStyle/>
        <a:p>
          <a:endParaRPr lang="en-US"/>
        </a:p>
      </dgm:t>
    </dgm:pt>
    <dgm:pt modelId="{07C150C9-CE20-4F07-8B08-D2591D1BD3B9}" type="sibTrans" cxnId="{0924503F-05A7-4634-BE9E-4C19B7D80F5F}">
      <dgm:prSet/>
      <dgm:spPr/>
      <dgm:t>
        <a:bodyPr/>
        <a:lstStyle/>
        <a:p>
          <a:endParaRPr lang="en-US"/>
        </a:p>
      </dgm:t>
    </dgm:pt>
    <dgm:pt modelId="{143F5FD2-CD11-406B-978E-49D3E0008C8B}">
      <dgm:prSet/>
      <dgm:spPr/>
      <dgm:t>
        <a:bodyPr/>
        <a:lstStyle/>
        <a:p>
          <a:pPr>
            <a:buFont typeface="+mj-lt"/>
            <a:buAutoNum type="arabicPeriod"/>
          </a:pPr>
          <a:r>
            <a:rPr lang="en-US" dirty="0"/>
            <a:t>Provide central, easily accessible forums (in-person and/or online) where organizations working in this space can share and access resources, best practices, trainings, information about events, etc.</a:t>
          </a:r>
        </a:p>
      </dgm:t>
    </dgm:pt>
    <dgm:pt modelId="{33096FF9-CB0F-47DA-B1F8-21A900D5528B}" type="parTrans" cxnId="{89EC4428-A062-4876-8FD7-B68AAA2A393F}">
      <dgm:prSet/>
      <dgm:spPr/>
      <dgm:t>
        <a:bodyPr/>
        <a:lstStyle/>
        <a:p>
          <a:endParaRPr lang="en-US"/>
        </a:p>
      </dgm:t>
    </dgm:pt>
    <dgm:pt modelId="{86725BEA-7902-4554-B872-F9E738E6BD8A}" type="sibTrans" cxnId="{89EC4428-A062-4876-8FD7-B68AAA2A393F}">
      <dgm:prSet/>
      <dgm:spPr/>
      <dgm:t>
        <a:bodyPr/>
        <a:lstStyle/>
        <a:p>
          <a:endParaRPr lang="en-US"/>
        </a:p>
      </dgm:t>
    </dgm:pt>
    <dgm:pt modelId="{776D227A-CC83-4CDE-8D39-CDD514B006F6}">
      <dgm:prSet/>
      <dgm:spPr/>
      <dgm:t>
        <a:bodyPr/>
        <a:lstStyle/>
        <a:p>
          <a:pPr>
            <a:buFont typeface="+mj-lt"/>
            <a:buAutoNum type="arabicPeriod"/>
          </a:pPr>
          <a:r>
            <a:rPr lang="en-US" dirty="0"/>
            <a:t>Leverage available Coalition funding to support youth violence prevention initiatives that meet the strategic goals of both the Coalition and its member organizations</a:t>
          </a:r>
        </a:p>
      </dgm:t>
    </dgm:pt>
    <dgm:pt modelId="{C264D6EB-117F-4B93-9D6F-07C1302C7538}" type="parTrans" cxnId="{7A595CC4-4E9D-4074-83E4-D8949253E610}">
      <dgm:prSet/>
      <dgm:spPr/>
      <dgm:t>
        <a:bodyPr/>
        <a:lstStyle/>
        <a:p>
          <a:endParaRPr lang="en-US"/>
        </a:p>
      </dgm:t>
    </dgm:pt>
    <dgm:pt modelId="{FEA27295-9F20-4580-9230-37CFEAE6B2EC}" type="sibTrans" cxnId="{7A595CC4-4E9D-4074-83E4-D8949253E610}">
      <dgm:prSet/>
      <dgm:spPr/>
      <dgm:t>
        <a:bodyPr/>
        <a:lstStyle/>
        <a:p>
          <a:endParaRPr lang="en-US"/>
        </a:p>
      </dgm:t>
    </dgm:pt>
    <dgm:pt modelId="{07783E85-4F21-4159-A3D0-220DF396A389}">
      <dgm:prSet/>
      <dgm:spPr/>
      <dgm:t>
        <a:bodyPr/>
        <a:lstStyle/>
        <a:p>
          <a:pPr>
            <a:buFont typeface="+mj-lt"/>
            <a:buAutoNum type="arabicPeriod"/>
          </a:pPr>
          <a:r>
            <a:rPr lang="en-US" dirty="0"/>
            <a:t>Link Coalition members, task force efforts, and the community based on expressed needs</a:t>
          </a:r>
        </a:p>
      </dgm:t>
    </dgm:pt>
    <dgm:pt modelId="{79DDB4EA-4E82-40A8-8FCB-2A254CF84302}" type="parTrans" cxnId="{65A37CD1-A231-4505-904F-47459E12D4A2}">
      <dgm:prSet/>
      <dgm:spPr/>
      <dgm:t>
        <a:bodyPr/>
        <a:lstStyle/>
        <a:p>
          <a:endParaRPr lang="en-US"/>
        </a:p>
      </dgm:t>
    </dgm:pt>
    <dgm:pt modelId="{0FC8B6A1-3451-4C5A-B19E-9FC532B42AE2}" type="sibTrans" cxnId="{65A37CD1-A231-4505-904F-47459E12D4A2}">
      <dgm:prSet/>
      <dgm:spPr/>
      <dgm:t>
        <a:bodyPr/>
        <a:lstStyle/>
        <a:p>
          <a:endParaRPr lang="en-US"/>
        </a:p>
      </dgm:t>
    </dgm:pt>
    <dgm:pt modelId="{C537903A-D503-4F35-91EC-7EF49BD17481}" type="pres">
      <dgm:prSet presAssocID="{052ACB1B-4B19-4954-A068-31261CC3922A}" presName="linear" presStyleCnt="0">
        <dgm:presLayoutVars>
          <dgm:animLvl val="lvl"/>
          <dgm:resizeHandles val="exact"/>
        </dgm:presLayoutVars>
      </dgm:prSet>
      <dgm:spPr/>
    </dgm:pt>
    <dgm:pt modelId="{4C686385-77FA-4C45-93F1-8DB41E9E1A63}" type="pres">
      <dgm:prSet presAssocID="{BFEC0167-8E21-479C-B93D-5F8039CEC9DF}" presName="parentText" presStyleLbl="node1" presStyleIdx="0" presStyleCnt="3">
        <dgm:presLayoutVars>
          <dgm:chMax val="0"/>
          <dgm:bulletEnabled val="1"/>
        </dgm:presLayoutVars>
      </dgm:prSet>
      <dgm:spPr/>
    </dgm:pt>
    <dgm:pt modelId="{6F2B5242-01F9-4432-8006-70951B052F31}" type="pres">
      <dgm:prSet presAssocID="{BFEC0167-8E21-479C-B93D-5F8039CEC9DF}" presName="childText" presStyleLbl="revTx" presStyleIdx="0" presStyleCnt="3">
        <dgm:presLayoutVars>
          <dgm:bulletEnabled val="1"/>
        </dgm:presLayoutVars>
      </dgm:prSet>
      <dgm:spPr/>
    </dgm:pt>
    <dgm:pt modelId="{5E8B3249-E1EE-472B-AE7F-BBAEF484AC4E}" type="pres">
      <dgm:prSet presAssocID="{6BE65EBB-3D46-4A95-B4E0-AEFD6603CF24}" presName="parentText" presStyleLbl="node1" presStyleIdx="1" presStyleCnt="3">
        <dgm:presLayoutVars>
          <dgm:chMax val="0"/>
          <dgm:bulletEnabled val="1"/>
        </dgm:presLayoutVars>
      </dgm:prSet>
      <dgm:spPr/>
    </dgm:pt>
    <dgm:pt modelId="{14C71F17-DC4A-446B-9050-F639ED9077DA}" type="pres">
      <dgm:prSet presAssocID="{6BE65EBB-3D46-4A95-B4E0-AEFD6603CF24}" presName="childText" presStyleLbl="revTx" presStyleIdx="1" presStyleCnt="3">
        <dgm:presLayoutVars>
          <dgm:bulletEnabled val="1"/>
        </dgm:presLayoutVars>
      </dgm:prSet>
      <dgm:spPr/>
    </dgm:pt>
    <dgm:pt modelId="{DAD90151-2CE5-4B30-ADE1-F19BA5552745}" type="pres">
      <dgm:prSet presAssocID="{908B86D3-B894-4F83-A256-AF51347F745F}" presName="parentText" presStyleLbl="node1" presStyleIdx="2" presStyleCnt="3">
        <dgm:presLayoutVars>
          <dgm:chMax val="0"/>
          <dgm:bulletEnabled val="1"/>
        </dgm:presLayoutVars>
      </dgm:prSet>
      <dgm:spPr/>
    </dgm:pt>
    <dgm:pt modelId="{25B146A2-C740-4EA6-B6CE-E81FD9E3226B}" type="pres">
      <dgm:prSet presAssocID="{908B86D3-B894-4F83-A256-AF51347F745F}" presName="childText" presStyleLbl="revTx" presStyleIdx="2" presStyleCnt="3">
        <dgm:presLayoutVars>
          <dgm:bulletEnabled val="1"/>
        </dgm:presLayoutVars>
      </dgm:prSet>
      <dgm:spPr/>
    </dgm:pt>
  </dgm:ptLst>
  <dgm:cxnLst>
    <dgm:cxn modelId="{C1503609-1C1A-4042-87D6-EF376AE9BC1C}" type="presOf" srcId="{A945F2DB-D408-4B1E-A621-B883BA28B7D8}" destId="{14C71F17-DC4A-446B-9050-F639ED9077DA}" srcOrd="0" destOrd="0" presId="urn:microsoft.com/office/officeart/2005/8/layout/vList2"/>
    <dgm:cxn modelId="{2855B30E-8811-434E-9457-888A8201FA6A}" srcId="{052ACB1B-4B19-4954-A068-31261CC3922A}" destId="{908B86D3-B894-4F83-A256-AF51347F745F}" srcOrd="2" destOrd="0" parTransId="{8A500D66-2D90-4DC6-B16A-414B97420F0A}" sibTransId="{9B04D16F-B3A1-45CC-8815-2CE732C20F07}"/>
    <dgm:cxn modelId="{E1F99213-2B0E-4D48-8213-0495ED67FEEE}" type="presOf" srcId="{802771D0-E7DC-4189-9E36-D0F0E1E0873D}" destId="{6F2B5242-01F9-4432-8006-70951B052F31}" srcOrd="0" destOrd="0" presId="urn:microsoft.com/office/officeart/2005/8/layout/vList2"/>
    <dgm:cxn modelId="{4E6EB31B-5EE2-45BC-A20E-5945D657B2C8}" type="presOf" srcId="{BFEC0167-8E21-479C-B93D-5F8039CEC9DF}" destId="{4C686385-77FA-4C45-93F1-8DB41E9E1A63}" srcOrd="0" destOrd="0" presId="urn:microsoft.com/office/officeart/2005/8/layout/vList2"/>
    <dgm:cxn modelId="{5C1F6C23-E367-4B62-8615-B42104F9DFC5}" srcId="{052ACB1B-4B19-4954-A068-31261CC3922A}" destId="{BFEC0167-8E21-479C-B93D-5F8039CEC9DF}" srcOrd="0" destOrd="0" parTransId="{2BCED956-40AE-4930-80BE-10B6E28E11AA}" sibTransId="{1DFC6E16-68F7-473C-9657-5013E5BEF212}"/>
    <dgm:cxn modelId="{89EC4428-A062-4876-8FD7-B68AAA2A393F}" srcId="{908B86D3-B894-4F83-A256-AF51347F745F}" destId="{143F5FD2-CD11-406B-978E-49D3E0008C8B}" srcOrd="1" destOrd="0" parTransId="{33096FF9-CB0F-47DA-B1F8-21A900D5528B}" sibTransId="{86725BEA-7902-4554-B872-F9E738E6BD8A}"/>
    <dgm:cxn modelId="{7C08353C-AB5A-4A5E-91FA-64DF40B5049D}" type="presOf" srcId="{143F5FD2-CD11-406B-978E-49D3E0008C8B}" destId="{25B146A2-C740-4EA6-B6CE-E81FD9E3226B}" srcOrd="0" destOrd="1" presId="urn:microsoft.com/office/officeart/2005/8/layout/vList2"/>
    <dgm:cxn modelId="{0924503F-05A7-4634-BE9E-4C19B7D80F5F}" srcId="{908B86D3-B894-4F83-A256-AF51347F745F}" destId="{0308ABA1-A401-4865-AD81-979BD0433BAE}" srcOrd="0" destOrd="0" parTransId="{ACE17FBC-172D-46BB-994E-0C494A5487BB}" sibTransId="{07C150C9-CE20-4F07-8B08-D2591D1BD3B9}"/>
    <dgm:cxn modelId="{70B44C53-8FB6-4008-A16C-A2ED6589B0CA}" type="presOf" srcId="{07783E85-4F21-4159-A3D0-220DF396A389}" destId="{25B146A2-C740-4EA6-B6CE-E81FD9E3226B}" srcOrd="0" destOrd="3" presId="urn:microsoft.com/office/officeart/2005/8/layout/vList2"/>
    <dgm:cxn modelId="{8D52B774-0B50-42BD-8062-7BE1E1C1C8D4}" srcId="{6BE65EBB-3D46-4A95-B4E0-AEFD6603CF24}" destId="{8070F4A9-F87F-425E-927C-599063FDBCB1}" srcOrd="2" destOrd="0" parTransId="{5C0D80BC-CA2C-473B-8CBB-5C4BA0711194}" sibTransId="{63EE23A6-AC57-4DBB-A95A-90402C154B8A}"/>
    <dgm:cxn modelId="{16B82887-DF9B-464F-AFC9-DA4F122EF08A}" type="presOf" srcId="{0308ABA1-A401-4865-AD81-979BD0433BAE}" destId="{25B146A2-C740-4EA6-B6CE-E81FD9E3226B}" srcOrd="0" destOrd="0" presId="urn:microsoft.com/office/officeart/2005/8/layout/vList2"/>
    <dgm:cxn modelId="{658D7088-880D-4D3F-9B62-87D58E0D19CD}" srcId="{6BE65EBB-3D46-4A95-B4E0-AEFD6603CF24}" destId="{A945F2DB-D408-4B1E-A621-B883BA28B7D8}" srcOrd="0" destOrd="0" parTransId="{D310D111-5373-4938-90B4-8E125A82B3B4}" sibTransId="{53B8D8CB-0EE5-4905-A1EB-678C84387195}"/>
    <dgm:cxn modelId="{6F8E798D-122A-4923-9388-BF84AE9D1631}" type="presOf" srcId="{09B4D530-D5B3-4651-9F63-6FB8DB8146FF}" destId="{6F2B5242-01F9-4432-8006-70951B052F31}" srcOrd="0" destOrd="1" presId="urn:microsoft.com/office/officeart/2005/8/layout/vList2"/>
    <dgm:cxn modelId="{CF752A90-7DC9-47F0-8719-951BF0795893}" srcId="{BFEC0167-8E21-479C-B93D-5F8039CEC9DF}" destId="{802771D0-E7DC-4189-9E36-D0F0E1E0873D}" srcOrd="0" destOrd="0" parTransId="{482E0074-090C-4676-87C6-364583CE1989}" sibTransId="{E09FC1C9-4996-4901-A046-5C832038CCCD}"/>
    <dgm:cxn modelId="{AA465E94-BF9E-448A-AE97-6F2F08AC0ACE}" type="presOf" srcId="{908B86D3-B894-4F83-A256-AF51347F745F}" destId="{DAD90151-2CE5-4B30-ADE1-F19BA5552745}" srcOrd="0" destOrd="0" presId="urn:microsoft.com/office/officeart/2005/8/layout/vList2"/>
    <dgm:cxn modelId="{84DE4A94-6F24-4590-B3A9-F94DEC01B4EF}" srcId="{052ACB1B-4B19-4954-A068-31261CC3922A}" destId="{6BE65EBB-3D46-4A95-B4E0-AEFD6603CF24}" srcOrd="1" destOrd="0" parTransId="{6B03E1AA-05A0-4E6B-BB31-B118114A0EA1}" sibTransId="{3BC3AA04-DD0C-4BD4-8056-57388811AAB0}"/>
    <dgm:cxn modelId="{3942159A-1A71-4D64-B4CA-1B0E4FEBAFBC}" type="presOf" srcId="{8070F4A9-F87F-425E-927C-599063FDBCB1}" destId="{14C71F17-DC4A-446B-9050-F639ED9077DA}" srcOrd="0" destOrd="2" presId="urn:microsoft.com/office/officeart/2005/8/layout/vList2"/>
    <dgm:cxn modelId="{E1B2209F-508B-49C8-8336-C2EC0045C713}" type="presOf" srcId="{776D227A-CC83-4CDE-8D39-CDD514B006F6}" destId="{25B146A2-C740-4EA6-B6CE-E81FD9E3226B}" srcOrd="0" destOrd="2" presId="urn:microsoft.com/office/officeart/2005/8/layout/vList2"/>
    <dgm:cxn modelId="{CB0C0AB6-2F1C-45FD-AAD4-8C8ADA4D46C3}" srcId="{BFEC0167-8E21-479C-B93D-5F8039CEC9DF}" destId="{09B4D530-D5B3-4651-9F63-6FB8DB8146FF}" srcOrd="1" destOrd="0" parTransId="{9DCDDA0B-B841-4F08-8275-20A7818C9AAB}" sibTransId="{6D7F5A3D-BC66-4C51-9DEB-E2CA258A7600}"/>
    <dgm:cxn modelId="{B0321BBC-BDF0-4617-AD48-9C9249A8F4EF}" type="presOf" srcId="{6BE65EBB-3D46-4A95-B4E0-AEFD6603CF24}" destId="{5E8B3249-E1EE-472B-AE7F-BBAEF484AC4E}" srcOrd="0" destOrd="0" presId="urn:microsoft.com/office/officeart/2005/8/layout/vList2"/>
    <dgm:cxn modelId="{7A595CC4-4E9D-4074-83E4-D8949253E610}" srcId="{908B86D3-B894-4F83-A256-AF51347F745F}" destId="{776D227A-CC83-4CDE-8D39-CDD514B006F6}" srcOrd="2" destOrd="0" parTransId="{C264D6EB-117F-4B93-9D6F-07C1302C7538}" sibTransId="{FEA27295-9F20-4580-9230-37CFEAE6B2EC}"/>
    <dgm:cxn modelId="{65A37CD1-A231-4505-904F-47459E12D4A2}" srcId="{908B86D3-B894-4F83-A256-AF51347F745F}" destId="{07783E85-4F21-4159-A3D0-220DF396A389}" srcOrd="3" destOrd="0" parTransId="{79DDB4EA-4E82-40A8-8FCB-2A254CF84302}" sibTransId="{0FC8B6A1-3451-4C5A-B19E-9FC532B42AE2}"/>
    <dgm:cxn modelId="{EA5AB6D5-3B40-46BE-92E7-E545D1D0B0D3}" type="presOf" srcId="{2159EE8C-9F87-4FF5-BB43-AD496F3359FB}" destId="{14C71F17-DC4A-446B-9050-F639ED9077DA}" srcOrd="0" destOrd="1" presId="urn:microsoft.com/office/officeart/2005/8/layout/vList2"/>
    <dgm:cxn modelId="{A0DE1BD9-F6B4-44CD-8994-4070767FD23E}" type="presOf" srcId="{052ACB1B-4B19-4954-A068-31261CC3922A}" destId="{C537903A-D503-4F35-91EC-7EF49BD17481}" srcOrd="0" destOrd="0" presId="urn:microsoft.com/office/officeart/2005/8/layout/vList2"/>
    <dgm:cxn modelId="{286680E0-1C10-41BD-908B-F4DD533CCF18}" srcId="{6BE65EBB-3D46-4A95-B4E0-AEFD6603CF24}" destId="{2159EE8C-9F87-4FF5-BB43-AD496F3359FB}" srcOrd="1" destOrd="0" parTransId="{D6D239DB-19C4-49FB-A727-1D6FF8625859}" sibTransId="{07DCB3E8-6C4C-4DF6-843F-2EB179F78777}"/>
    <dgm:cxn modelId="{E53C58CA-98B4-4CAA-AA46-5FA6DB58C01D}" type="presParOf" srcId="{C537903A-D503-4F35-91EC-7EF49BD17481}" destId="{4C686385-77FA-4C45-93F1-8DB41E9E1A63}" srcOrd="0" destOrd="0" presId="urn:microsoft.com/office/officeart/2005/8/layout/vList2"/>
    <dgm:cxn modelId="{6EB82E5B-7BE0-406A-887E-EEF37EE8901D}" type="presParOf" srcId="{C537903A-D503-4F35-91EC-7EF49BD17481}" destId="{6F2B5242-01F9-4432-8006-70951B052F31}" srcOrd="1" destOrd="0" presId="urn:microsoft.com/office/officeart/2005/8/layout/vList2"/>
    <dgm:cxn modelId="{6AA5EAFA-5C1C-4F31-9F1D-C34707131FC5}" type="presParOf" srcId="{C537903A-D503-4F35-91EC-7EF49BD17481}" destId="{5E8B3249-E1EE-472B-AE7F-BBAEF484AC4E}" srcOrd="2" destOrd="0" presId="urn:microsoft.com/office/officeart/2005/8/layout/vList2"/>
    <dgm:cxn modelId="{C3AD96DD-2F9E-47DB-833A-C6DC30146BC5}" type="presParOf" srcId="{C537903A-D503-4F35-91EC-7EF49BD17481}" destId="{14C71F17-DC4A-446B-9050-F639ED9077DA}" srcOrd="3" destOrd="0" presId="urn:microsoft.com/office/officeart/2005/8/layout/vList2"/>
    <dgm:cxn modelId="{CA9CEDED-1C4B-42D4-BA3E-27BBE4347CF3}" type="presParOf" srcId="{C537903A-D503-4F35-91EC-7EF49BD17481}" destId="{DAD90151-2CE5-4B30-ADE1-F19BA5552745}" srcOrd="4" destOrd="0" presId="urn:microsoft.com/office/officeart/2005/8/layout/vList2"/>
    <dgm:cxn modelId="{E198987F-052A-478C-9817-40454B769988}" type="presParOf" srcId="{C537903A-D503-4F35-91EC-7EF49BD17481}" destId="{25B146A2-C740-4EA6-B6CE-E81FD9E3226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6385-77FA-4C45-93F1-8DB41E9E1A63}">
      <dsp:nvSpPr>
        <dsp:cNvPr id="0" name=""/>
        <dsp:cNvSpPr/>
      </dsp:nvSpPr>
      <dsp:spPr>
        <a:xfrm>
          <a:off x="0" y="309389"/>
          <a:ext cx="5811128" cy="3837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Communication of clear roles and responsibilities for all members</a:t>
          </a:r>
          <a:endParaRPr lang="en-US" sz="1600" kern="1200" dirty="0"/>
        </a:p>
      </dsp:txBody>
      <dsp:txXfrm>
        <a:off x="18734" y="328123"/>
        <a:ext cx="5773660" cy="346292"/>
      </dsp:txXfrm>
    </dsp:sp>
    <dsp:sp modelId="{6F2B5242-01F9-4432-8006-70951B052F31}">
      <dsp:nvSpPr>
        <dsp:cNvPr id="0" name=""/>
        <dsp:cNvSpPr/>
      </dsp:nvSpPr>
      <dsp:spPr>
        <a:xfrm>
          <a:off x="0" y="693149"/>
          <a:ext cx="5811128"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03" tIns="20320" rIns="113792" bIns="20320" numCol="1" spcCol="1270" anchor="t" anchorCtr="0">
          <a:noAutofit/>
        </a:bodyPr>
        <a:lstStyle/>
        <a:p>
          <a:pPr marL="114300" lvl="1" indent="-114300" algn="l" defTabSz="533400">
            <a:lnSpc>
              <a:spcPct val="90000"/>
            </a:lnSpc>
            <a:spcBef>
              <a:spcPct val="0"/>
            </a:spcBef>
            <a:spcAft>
              <a:spcPct val="20000"/>
            </a:spcAft>
            <a:buFont typeface="+mj-lt"/>
            <a:buAutoNum type="arabicPeriod"/>
          </a:pPr>
          <a:r>
            <a:rPr lang="en-US" sz="1200" kern="1200" dirty="0"/>
            <a:t>Update and adopt formal bylaws and strategic planning documentation clearly articulating the purpose and practices of the Coalition, the steering committee, and each task force (Policy, Crisis Response, Youth Voices, Trauma, Youth Employment, and Family Care)</a:t>
          </a:r>
        </a:p>
        <a:p>
          <a:pPr marL="114300" lvl="1" indent="-114300" algn="l" defTabSz="533400">
            <a:lnSpc>
              <a:spcPct val="90000"/>
            </a:lnSpc>
            <a:spcBef>
              <a:spcPct val="0"/>
            </a:spcBef>
            <a:spcAft>
              <a:spcPct val="20000"/>
            </a:spcAft>
            <a:buFont typeface="+mj-lt"/>
            <a:buAutoNum type="arabicPeriod"/>
          </a:pPr>
          <a:r>
            <a:rPr lang="en-US" sz="1200" kern="1200" dirty="0"/>
            <a:t>Publish the bylaws and strategic plan in such a manner that each member and the community have easy access to them</a:t>
          </a:r>
        </a:p>
      </dsp:txBody>
      <dsp:txXfrm>
        <a:off x="0" y="693149"/>
        <a:ext cx="5811128" cy="1092960"/>
      </dsp:txXfrm>
    </dsp:sp>
    <dsp:sp modelId="{5E8B3249-E1EE-472B-AE7F-BBAEF484AC4E}">
      <dsp:nvSpPr>
        <dsp:cNvPr id="0" name=""/>
        <dsp:cNvSpPr/>
      </dsp:nvSpPr>
      <dsp:spPr>
        <a:xfrm>
          <a:off x="0" y="1786109"/>
          <a:ext cx="5811128" cy="38376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Inclusive membership</a:t>
          </a:r>
          <a:endParaRPr lang="en-US" sz="1600" kern="1200"/>
        </a:p>
      </dsp:txBody>
      <dsp:txXfrm>
        <a:off x="18734" y="1804843"/>
        <a:ext cx="5773660" cy="346292"/>
      </dsp:txXfrm>
    </dsp:sp>
    <dsp:sp modelId="{14C71F17-DC4A-446B-9050-F639ED9077DA}">
      <dsp:nvSpPr>
        <dsp:cNvPr id="0" name=""/>
        <dsp:cNvSpPr/>
      </dsp:nvSpPr>
      <dsp:spPr>
        <a:xfrm>
          <a:off x="0" y="2169869"/>
          <a:ext cx="5811128" cy="112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03" tIns="20320" rIns="113792" bIns="20320" numCol="1" spcCol="1270" anchor="t" anchorCtr="0">
          <a:noAutofit/>
        </a:bodyPr>
        <a:lstStyle/>
        <a:p>
          <a:pPr marL="114300" lvl="1" indent="-114300" algn="l" defTabSz="533400">
            <a:lnSpc>
              <a:spcPct val="90000"/>
            </a:lnSpc>
            <a:spcBef>
              <a:spcPct val="0"/>
            </a:spcBef>
            <a:spcAft>
              <a:spcPct val="20000"/>
            </a:spcAft>
            <a:buFont typeface="+mj-lt"/>
            <a:buAutoNum type="arabicPeriod"/>
          </a:pPr>
          <a:r>
            <a:rPr lang="en-US" sz="1200" kern="1200" dirty="0"/>
            <a:t>Create an easily accessible Coalition member directory that is updated annually</a:t>
          </a:r>
        </a:p>
        <a:p>
          <a:pPr marL="114300" lvl="1" indent="-114300" algn="l" defTabSz="533400">
            <a:lnSpc>
              <a:spcPct val="90000"/>
            </a:lnSpc>
            <a:spcBef>
              <a:spcPct val="0"/>
            </a:spcBef>
            <a:spcAft>
              <a:spcPct val="20000"/>
            </a:spcAft>
            <a:buFont typeface="+mj-lt"/>
            <a:buAutoNum type="arabicPeriod"/>
          </a:pPr>
          <a:r>
            <a:rPr lang="en-US" sz="1200" kern="1200" dirty="0"/>
            <a:t>Proactively engage and re-engage organizations that have been involved in the Coalition over time, inviting their active participation in task forces aligned with their work and communicating expectations for membership</a:t>
          </a:r>
        </a:p>
        <a:p>
          <a:pPr marL="114300" lvl="1" indent="-114300" algn="l" defTabSz="533400">
            <a:lnSpc>
              <a:spcPct val="90000"/>
            </a:lnSpc>
            <a:spcBef>
              <a:spcPct val="0"/>
            </a:spcBef>
            <a:spcAft>
              <a:spcPct val="20000"/>
            </a:spcAft>
            <a:buFont typeface="+mj-lt"/>
            <a:buAutoNum type="arabicPeriod"/>
          </a:pPr>
          <a:r>
            <a:rPr lang="en-US" sz="1200" kern="1200" dirty="0"/>
            <a:t>Provide opportunities, and incentives where available and applicable, for youth and families (the community) to engage with the Coalition</a:t>
          </a:r>
        </a:p>
      </dsp:txBody>
      <dsp:txXfrm>
        <a:off x="0" y="2169869"/>
        <a:ext cx="5811128" cy="1126080"/>
      </dsp:txXfrm>
    </dsp:sp>
    <dsp:sp modelId="{DAD90151-2CE5-4B30-ADE1-F19BA5552745}">
      <dsp:nvSpPr>
        <dsp:cNvPr id="0" name=""/>
        <dsp:cNvSpPr/>
      </dsp:nvSpPr>
      <dsp:spPr>
        <a:xfrm>
          <a:off x="0" y="3295949"/>
          <a:ext cx="5811128" cy="3837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Integrated systems and collaboration</a:t>
          </a:r>
          <a:endParaRPr lang="en-US" sz="1600" kern="1200"/>
        </a:p>
      </dsp:txBody>
      <dsp:txXfrm>
        <a:off x="18734" y="3314683"/>
        <a:ext cx="5773660" cy="346292"/>
      </dsp:txXfrm>
    </dsp:sp>
    <dsp:sp modelId="{25B146A2-C740-4EA6-B6CE-E81FD9E3226B}">
      <dsp:nvSpPr>
        <dsp:cNvPr id="0" name=""/>
        <dsp:cNvSpPr/>
      </dsp:nvSpPr>
      <dsp:spPr>
        <a:xfrm>
          <a:off x="0" y="3679709"/>
          <a:ext cx="5811128" cy="1689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03" tIns="20320" rIns="113792" bIns="20320" numCol="1" spcCol="1270" anchor="t" anchorCtr="0">
          <a:noAutofit/>
        </a:bodyPr>
        <a:lstStyle/>
        <a:p>
          <a:pPr marL="114300" lvl="1" indent="-114300" algn="l" defTabSz="533400">
            <a:lnSpc>
              <a:spcPct val="90000"/>
            </a:lnSpc>
            <a:spcBef>
              <a:spcPct val="0"/>
            </a:spcBef>
            <a:spcAft>
              <a:spcPct val="20000"/>
            </a:spcAft>
            <a:buFont typeface="+mj-lt"/>
            <a:buAutoNum type="arabicPeriod"/>
          </a:pPr>
          <a:r>
            <a:rPr lang="en-US" sz="1200" kern="1200" dirty="0"/>
            <a:t>Continue to structure Coalition meetings to focus on task forces and members sharing opportunities, challenges, and progress related to strategic initiatives</a:t>
          </a:r>
        </a:p>
        <a:p>
          <a:pPr marL="114300" lvl="1" indent="-114300" algn="l" defTabSz="533400">
            <a:lnSpc>
              <a:spcPct val="90000"/>
            </a:lnSpc>
            <a:spcBef>
              <a:spcPct val="0"/>
            </a:spcBef>
            <a:spcAft>
              <a:spcPct val="20000"/>
            </a:spcAft>
            <a:buFont typeface="+mj-lt"/>
            <a:buAutoNum type="arabicPeriod"/>
          </a:pPr>
          <a:r>
            <a:rPr lang="en-US" sz="1200" kern="1200" dirty="0"/>
            <a:t>Provide central, easily accessible forums (in-person and/or online) where organizations working in this space can share and access resources, best practices, trainings, information about events, etc.</a:t>
          </a:r>
        </a:p>
        <a:p>
          <a:pPr marL="114300" lvl="1" indent="-114300" algn="l" defTabSz="533400">
            <a:lnSpc>
              <a:spcPct val="90000"/>
            </a:lnSpc>
            <a:spcBef>
              <a:spcPct val="0"/>
            </a:spcBef>
            <a:spcAft>
              <a:spcPct val="20000"/>
            </a:spcAft>
            <a:buFont typeface="+mj-lt"/>
            <a:buAutoNum type="arabicPeriod"/>
          </a:pPr>
          <a:r>
            <a:rPr lang="en-US" sz="1200" kern="1200" dirty="0"/>
            <a:t>Leverage available Coalition funding to support youth violence prevention initiatives that meet the strategic goals of both the Coalition and its member organizations</a:t>
          </a:r>
        </a:p>
        <a:p>
          <a:pPr marL="114300" lvl="1" indent="-114300" algn="l" defTabSz="533400">
            <a:lnSpc>
              <a:spcPct val="90000"/>
            </a:lnSpc>
            <a:spcBef>
              <a:spcPct val="0"/>
            </a:spcBef>
            <a:spcAft>
              <a:spcPct val="20000"/>
            </a:spcAft>
            <a:buFont typeface="+mj-lt"/>
            <a:buAutoNum type="arabicPeriod"/>
          </a:pPr>
          <a:r>
            <a:rPr lang="en-US" sz="1200" kern="1200" dirty="0"/>
            <a:t>Link Coalition members, task force efforts, and the community based on expressed needs</a:t>
          </a:r>
        </a:p>
      </dsp:txBody>
      <dsp:txXfrm>
        <a:off x="0" y="3679709"/>
        <a:ext cx="5811128" cy="16891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0C62AA-ABCF-EADA-2361-674AF3F4FF1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A1C87900-1C6B-9CA0-070F-822F978B125B}"/>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2E027EF3-4B2F-4566-953D-586FAACCD3F6}" type="datetimeFigureOut">
              <a:rPr lang="en-US" smtClean="0"/>
              <a:t>10/17/2023</a:t>
            </a:fld>
            <a:endParaRPr lang="en-US"/>
          </a:p>
        </p:txBody>
      </p:sp>
      <p:sp>
        <p:nvSpPr>
          <p:cNvPr id="4" name="Footer Placeholder 3">
            <a:extLst>
              <a:ext uri="{FF2B5EF4-FFF2-40B4-BE49-F238E27FC236}">
                <a16:creationId xmlns:a16="http://schemas.microsoft.com/office/drawing/2014/main" id="{CBFB45DA-3662-0489-D6ED-99629662AD40}"/>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2C2B15-DE66-EDEC-6634-5AA3A249301E}"/>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4989F0AE-72F8-4383-802F-453C9909D87A}" type="slidenum">
              <a:rPr lang="en-US" smtClean="0"/>
              <a:t>‹#›</a:t>
            </a:fld>
            <a:endParaRPr lang="en-US"/>
          </a:p>
        </p:txBody>
      </p:sp>
    </p:spTree>
    <p:extLst>
      <p:ext uri="{BB962C8B-B14F-4D97-AF65-F5344CB8AC3E}">
        <p14:creationId xmlns:p14="http://schemas.microsoft.com/office/powerpoint/2010/main" val="1749394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7424376-1345-4DBE-91E6-957EC9263979}" type="datetimeFigureOut">
              <a:rPr lang="en-US" smtClean="0"/>
              <a:t>10/17/2023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8CCC2D2-4B4D-4FC9-8FDE-ED6904DDD8DA}" type="slidenum">
              <a:rPr lang="en-US" smtClean="0"/>
              <a:t>‹#›</a:t>
            </a:fld>
            <a:endParaRPr lang="en-US"/>
          </a:p>
        </p:txBody>
      </p:sp>
    </p:spTree>
    <p:extLst>
      <p:ext uri="{BB962C8B-B14F-4D97-AF65-F5344CB8AC3E}">
        <p14:creationId xmlns:p14="http://schemas.microsoft.com/office/powerpoint/2010/main" val="145365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a:t>
            </a:fld>
            <a:endParaRPr lang="en-US"/>
          </a:p>
        </p:txBody>
      </p:sp>
    </p:spTree>
    <p:extLst>
      <p:ext uri="{BB962C8B-B14F-4D97-AF65-F5344CB8AC3E}">
        <p14:creationId xmlns:p14="http://schemas.microsoft.com/office/powerpoint/2010/main" val="789980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10</a:t>
            </a:fld>
            <a:endParaRPr lang="en-US"/>
          </a:p>
        </p:txBody>
      </p:sp>
    </p:spTree>
    <p:extLst>
      <p:ext uri="{BB962C8B-B14F-4D97-AF65-F5344CB8AC3E}">
        <p14:creationId xmlns:p14="http://schemas.microsoft.com/office/powerpoint/2010/main" val="1814608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$40,950 interns, $18,000 collaborative community partner projects (Elevation Round 4)</a:t>
            </a:r>
          </a:p>
        </p:txBody>
      </p:sp>
      <p:sp>
        <p:nvSpPr>
          <p:cNvPr id="4" name="Slide Number Placeholder 3"/>
          <p:cNvSpPr>
            <a:spLocks noGrp="1"/>
          </p:cNvSpPr>
          <p:nvPr>
            <p:ph type="sldNum" sz="quarter" idx="5"/>
          </p:nvPr>
        </p:nvSpPr>
        <p:spPr/>
        <p:txBody>
          <a:bodyPr/>
          <a:lstStyle/>
          <a:p>
            <a:fld id="{58CCC2D2-4B4D-4FC9-8FDE-ED6904DDD8DA}" type="slidenum">
              <a:rPr lang="en-US" smtClean="0"/>
              <a:t>11</a:t>
            </a:fld>
            <a:endParaRPr lang="en-US"/>
          </a:p>
        </p:txBody>
      </p:sp>
    </p:spTree>
    <p:extLst>
      <p:ext uri="{BB962C8B-B14F-4D97-AF65-F5344CB8AC3E}">
        <p14:creationId xmlns:p14="http://schemas.microsoft.com/office/powerpoint/2010/main" val="862226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12</a:t>
            </a:fld>
            <a:endParaRPr lang="en-US"/>
          </a:p>
        </p:txBody>
      </p:sp>
    </p:spTree>
    <p:extLst>
      <p:ext uri="{BB962C8B-B14F-4D97-AF65-F5344CB8AC3E}">
        <p14:creationId xmlns:p14="http://schemas.microsoft.com/office/powerpoint/2010/main" val="2047759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13</a:t>
            </a:fld>
            <a:endParaRPr lang="en-US"/>
          </a:p>
        </p:txBody>
      </p:sp>
    </p:spTree>
    <p:extLst>
      <p:ext uri="{BB962C8B-B14F-4D97-AF65-F5344CB8AC3E}">
        <p14:creationId xmlns:p14="http://schemas.microsoft.com/office/powerpoint/2010/main" val="1726794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14</a:t>
            </a:fld>
            <a:endParaRPr lang="en-US"/>
          </a:p>
        </p:txBody>
      </p:sp>
    </p:spTree>
    <p:extLst>
      <p:ext uri="{BB962C8B-B14F-4D97-AF65-F5344CB8AC3E}">
        <p14:creationId xmlns:p14="http://schemas.microsoft.com/office/powerpoint/2010/main" val="4081276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15</a:t>
            </a:fld>
            <a:endParaRPr lang="en-US"/>
          </a:p>
        </p:txBody>
      </p:sp>
    </p:spTree>
    <p:extLst>
      <p:ext uri="{BB962C8B-B14F-4D97-AF65-F5344CB8AC3E}">
        <p14:creationId xmlns:p14="http://schemas.microsoft.com/office/powerpoint/2010/main" val="2240343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16</a:t>
            </a:fld>
            <a:endParaRPr lang="en-US"/>
          </a:p>
        </p:txBody>
      </p:sp>
    </p:spTree>
    <p:extLst>
      <p:ext uri="{BB962C8B-B14F-4D97-AF65-F5344CB8AC3E}">
        <p14:creationId xmlns:p14="http://schemas.microsoft.com/office/powerpoint/2010/main" val="3223305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17</a:t>
            </a:fld>
            <a:endParaRPr lang="en-US"/>
          </a:p>
        </p:txBody>
      </p:sp>
    </p:spTree>
    <p:extLst>
      <p:ext uri="{BB962C8B-B14F-4D97-AF65-F5344CB8AC3E}">
        <p14:creationId xmlns:p14="http://schemas.microsoft.com/office/powerpoint/2010/main" val="286231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18</a:t>
            </a:fld>
            <a:endParaRPr lang="en-US"/>
          </a:p>
        </p:txBody>
      </p:sp>
    </p:spTree>
    <p:extLst>
      <p:ext uri="{BB962C8B-B14F-4D97-AF65-F5344CB8AC3E}">
        <p14:creationId xmlns:p14="http://schemas.microsoft.com/office/powerpoint/2010/main" val="397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19</a:t>
            </a:fld>
            <a:endParaRPr lang="en-US"/>
          </a:p>
        </p:txBody>
      </p:sp>
    </p:spTree>
    <p:extLst>
      <p:ext uri="{BB962C8B-B14F-4D97-AF65-F5344CB8AC3E}">
        <p14:creationId xmlns:p14="http://schemas.microsoft.com/office/powerpoint/2010/main" val="3466766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a:t>
            </a:fld>
            <a:endParaRPr lang="en-US"/>
          </a:p>
        </p:txBody>
      </p:sp>
    </p:spTree>
    <p:extLst>
      <p:ext uri="{BB962C8B-B14F-4D97-AF65-F5344CB8AC3E}">
        <p14:creationId xmlns:p14="http://schemas.microsoft.com/office/powerpoint/2010/main" val="4269215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20</a:t>
            </a:fld>
            <a:endParaRPr lang="en-US"/>
          </a:p>
        </p:txBody>
      </p:sp>
    </p:spTree>
    <p:extLst>
      <p:ext uri="{BB962C8B-B14F-4D97-AF65-F5344CB8AC3E}">
        <p14:creationId xmlns:p14="http://schemas.microsoft.com/office/powerpoint/2010/main" val="2602116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21</a:t>
            </a:fld>
            <a:endParaRPr lang="en-US"/>
          </a:p>
        </p:txBody>
      </p:sp>
    </p:spTree>
    <p:extLst>
      <p:ext uri="{BB962C8B-B14F-4D97-AF65-F5344CB8AC3E}">
        <p14:creationId xmlns:p14="http://schemas.microsoft.com/office/powerpoint/2010/main" val="3829893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22</a:t>
            </a:fld>
            <a:endParaRPr lang="en-US"/>
          </a:p>
        </p:txBody>
      </p:sp>
    </p:spTree>
    <p:extLst>
      <p:ext uri="{BB962C8B-B14F-4D97-AF65-F5344CB8AC3E}">
        <p14:creationId xmlns:p14="http://schemas.microsoft.com/office/powerpoint/2010/main" val="3987809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23</a:t>
            </a:fld>
            <a:endParaRPr lang="en-US"/>
          </a:p>
        </p:txBody>
      </p:sp>
    </p:spTree>
    <p:extLst>
      <p:ext uri="{BB962C8B-B14F-4D97-AF65-F5344CB8AC3E}">
        <p14:creationId xmlns:p14="http://schemas.microsoft.com/office/powerpoint/2010/main" val="2357722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24</a:t>
            </a:fld>
            <a:endParaRPr lang="en-US"/>
          </a:p>
        </p:txBody>
      </p:sp>
    </p:spTree>
    <p:extLst>
      <p:ext uri="{BB962C8B-B14F-4D97-AF65-F5344CB8AC3E}">
        <p14:creationId xmlns:p14="http://schemas.microsoft.com/office/powerpoint/2010/main" val="1126016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25</a:t>
            </a:fld>
            <a:endParaRPr lang="en-US"/>
          </a:p>
        </p:txBody>
      </p:sp>
    </p:spTree>
    <p:extLst>
      <p:ext uri="{BB962C8B-B14F-4D97-AF65-F5344CB8AC3E}">
        <p14:creationId xmlns:p14="http://schemas.microsoft.com/office/powerpoint/2010/main" val="1168320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26</a:t>
            </a:fld>
            <a:endParaRPr lang="en-US"/>
          </a:p>
        </p:txBody>
      </p:sp>
    </p:spTree>
    <p:extLst>
      <p:ext uri="{BB962C8B-B14F-4D97-AF65-F5344CB8AC3E}">
        <p14:creationId xmlns:p14="http://schemas.microsoft.com/office/powerpoint/2010/main" val="3761859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27</a:t>
            </a:fld>
            <a:endParaRPr lang="en-US"/>
          </a:p>
        </p:txBody>
      </p:sp>
    </p:spTree>
    <p:extLst>
      <p:ext uri="{BB962C8B-B14F-4D97-AF65-F5344CB8AC3E}">
        <p14:creationId xmlns:p14="http://schemas.microsoft.com/office/powerpoint/2010/main" val="2163652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28</a:t>
            </a:fld>
            <a:endParaRPr lang="en-US"/>
          </a:p>
        </p:txBody>
      </p:sp>
    </p:spTree>
    <p:extLst>
      <p:ext uri="{BB962C8B-B14F-4D97-AF65-F5344CB8AC3E}">
        <p14:creationId xmlns:p14="http://schemas.microsoft.com/office/powerpoint/2010/main" val="3962833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29</a:t>
            </a:fld>
            <a:endParaRPr lang="en-US"/>
          </a:p>
        </p:txBody>
      </p:sp>
    </p:spTree>
    <p:extLst>
      <p:ext uri="{BB962C8B-B14F-4D97-AF65-F5344CB8AC3E}">
        <p14:creationId xmlns:p14="http://schemas.microsoft.com/office/powerpoint/2010/main" val="315535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3</a:t>
            </a:fld>
            <a:endParaRPr lang="en-US"/>
          </a:p>
        </p:txBody>
      </p:sp>
    </p:spTree>
    <p:extLst>
      <p:ext uri="{BB962C8B-B14F-4D97-AF65-F5344CB8AC3E}">
        <p14:creationId xmlns:p14="http://schemas.microsoft.com/office/powerpoint/2010/main" val="1401394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30</a:t>
            </a:fld>
            <a:endParaRPr lang="en-US"/>
          </a:p>
        </p:txBody>
      </p:sp>
    </p:spTree>
    <p:extLst>
      <p:ext uri="{BB962C8B-B14F-4D97-AF65-F5344CB8AC3E}">
        <p14:creationId xmlns:p14="http://schemas.microsoft.com/office/powerpoint/2010/main" val="3514867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31</a:t>
            </a:fld>
            <a:endParaRPr lang="en-US"/>
          </a:p>
        </p:txBody>
      </p:sp>
    </p:spTree>
    <p:extLst>
      <p:ext uri="{BB962C8B-B14F-4D97-AF65-F5344CB8AC3E}">
        <p14:creationId xmlns:p14="http://schemas.microsoft.com/office/powerpoint/2010/main" val="1989794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32</a:t>
            </a:fld>
            <a:endParaRPr lang="en-US"/>
          </a:p>
        </p:txBody>
      </p:sp>
    </p:spTree>
    <p:extLst>
      <p:ext uri="{BB962C8B-B14F-4D97-AF65-F5344CB8AC3E}">
        <p14:creationId xmlns:p14="http://schemas.microsoft.com/office/powerpoint/2010/main" val="3337961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33</a:t>
            </a:fld>
            <a:endParaRPr lang="en-US"/>
          </a:p>
        </p:txBody>
      </p:sp>
    </p:spTree>
    <p:extLst>
      <p:ext uri="{BB962C8B-B14F-4D97-AF65-F5344CB8AC3E}">
        <p14:creationId xmlns:p14="http://schemas.microsoft.com/office/powerpoint/2010/main" val="3178323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34</a:t>
            </a:fld>
            <a:endParaRPr lang="en-US"/>
          </a:p>
        </p:txBody>
      </p:sp>
    </p:spTree>
    <p:extLst>
      <p:ext uri="{BB962C8B-B14F-4D97-AF65-F5344CB8AC3E}">
        <p14:creationId xmlns:p14="http://schemas.microsoft.com/office/powerpoint/2010/main" val="260001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4</a:t>
            </a:fld>
            <a:endParaRPr lang="en-US"/>
          </a:p>
        </p:txBody>
      </p:sp>
    </p:spTree>
    <p:extLst>
      <p:ext uri="{BB962C8B-B14F-4D97-AF65-F5344CB8AC3E}">
        <p14:creationId xmlns:p14="http://schemas.microsoft.com/office/powerpoint/2010/main" val="2094397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5</a:t>
            </a:fld>
            <a:endParaRPr lang="en-US"/>
          </a:p>
        </p:txBody>
      </p:sp>
    </p:spTree>
    <p:extLst>
      <p:ext uri="{BB962C8B-B14F-4D97-AF65-F5344CB8AC3E}">
        <p14:creationId xmlns:p14="http://schemas.microsoft.com/office/powerpoint/2010/main" val="1659505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6</a:t>
            </a:fld>
            <a:endParaRPr lang="en-US"/>
          </a:p>
        </p:txBody>
      </p:sp>
    </p:spTree>
    <p:extLst>
      <p:ext uri="{BB962C8B-B14F-4D97-AF65-F5344CB8AC3E}">
        <p14:creationId xmlns:p14="http://schemas.microsoft.com/office/powerpoint/2010/main" val="2063431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7</a:t>
            </a:fld>
            <a:endParaRPr lang="en-US"/>
          </a:p>
        </p:txBody>
      </p:sp>
    </p:spTree>
    <p:extLst>
      <p:ext uri="{BB962C8B-B14F-4D97-AF65-F5344CB8AC3E}">
        <p14:creationId xmlns:p14="http://schemas.microsoft.com/office/powerpoint/2010/main" val="983793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8</a:t>
            </a:fld>
            <a:endParaRPr lang="en-US"/>
          </a:p>
        </p:txBody>
      </p:sp>
    </p:spTree>
    <p:extLst>
      <p:ext uri="{BB962C8B-B14F-4D97-AF65-F5344CB8AC3E}">
        <p14:creationId xmlns:p14="http://schemas.microsoft.com/office/powerpoint/2010/main" val="1374224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9</a:t>
            </a:fld>
            <a:endParaRPr lang="en-US"/>
          </a:p>
        </p:txBody>
      </p:sp>
    </p:spTree>
    <p:extLst>
      <p:ext uri="{BB962C8B-B14F-4D97-AF65-F5344CB8AC3E}">
        <p14:creationId xmlns:p14="http://schemas.microsoft.com/office/powerpoint/2010/main" val="3999525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10AAC-E4BA-BFE9-1504-D78DCB6FB3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6B05AB-003B-ADC0-E5F2-D8CCCBD1BA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3B3C6E-767C-3C14-7D3E-7483247B36BC}"/>
              </a:ext>
            </a:extLst>
          </p:cNvPr>
          <p:cNvSpPr>
            <a:spLocks noGrp="1"/>
          </p:cNvSpPr>
          <p:nvPr>
            <p:ph type="dt" sz="half" idx="10"/>
          </p:nvPr>
        </p:nvSpPr>
        <p:spPr/>
        <p:txBody>
          <a:bodyPr/>
          <a:lstStyle/>
          <a:p>
            <a:fld id="{3549F833-3B66-49D1-B67F-116F758FCC68}" type="datetime1">
              <a:rPr lang="en-US" smtClean="0"/>
              <a:t>10/17/2023</a:t>
            </a:fld>
            <a:endParaRPr lang="en-US"/>
          </a:p>
        </p:txBody>
      </p:sp>
      <p:sp>
        <p:nvSpPr>
          <p:cNvPr id="5" name="Footer Placeholder 4">
            <a:extLst>
              <a:ext uri="{FF2B5EF4-FFF2-40B4-BE49-F238E27FC236}">
                <a16:creationId xmlns:a16="http://schemas.microsoft.com/office/drawing/2014/main" id="{F882785D-062C-348C-2AE9-60487424C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7EFCE-2E1D-2E16-5E6F-EAF76CC04714}"/>
              </a:ext>
            </a:extLst>
          </p:cNvPr>
          <p:cNvSpPr>
            <a:spLocks noGrp="1"/>
          </p:cNvSpPr>
          <p:nvPr>
            <p:ph type="sldNum" sz="quarter" idx="12"/>
          </p:nvPr>
        </p:nvSpPr>
        <p:spPr/>
        <p:txBody>
          <a:bodyPr/>
          <a:lstStyle/>
          <a:p>
            <a:fld id="{96D50BED-EA96-43F1-80EA-6C1291A56DC7}" type="slidenum">
              <a:rPr lang="en-US" smtClean="0"/>
              <a:t>‹#›</a:t>
            </a:fld>
            <a:endParaRPr lang="en-US"/>
          </a:p>
        </p:txBody>
      </p:sp>
    </p:spTree>
    <p:extLst>
      <p:ext uri="{BB962C8B-B14F-4D97-AF65-F5344CB8AC3E}">
        <p14:creationId xmlns:p14="http://schemas.microsoft.com/office/powerpoint/2010/main" val="221511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E0AE8-A96D-13EF-4C34-E0DAF7C82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30B7D3-8944-0454-7F2B-BD1E30A2C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C1ECC-479E-F988-B4E4-423F2C538C70}"/>
              </a:ext>
            </a:extLst>
          </p:cNvPr>
          <p:cNvSpPr>
            <a:spLocks noGrp="1"/>
          </p:cNvSpPr>
          <p:nvPr>
            <p:ph type="dt" sz="half" idx="10"/>
          </p:nvPr>
        </p:nvSpPr>
        <p:spPr/>
        <p:txBody>
          <a:bodyPr/>
          <a:lstStyle/>
          <a:p>
            <a:fld id="{80D64F70-8EE9-48A5-A2A9-5D7D3B3F634B}" type="datetime1">
              <a:rPr lang="en-US" smtClean="0"/>
              <a:t>10/17/2023</a:t>
            </a:fld>
            <a:endParaRPr lang="en-US"/>
          </a:p>
        </p:txBody>
      </p:sp>
      <p:sp>
        <p:nvSpPr>
          <p:cNvPr id="5" name="Footer Placeholder 4">
            <a:extLst>
              <a:ext uri="{FF2B5EF4-FFF2-40B4-BE49-F238E27FC236}">
                <a16:creationId xmlns:a16="http://schemas.microsoft.com/office/drawing/2014/main" id="{403F74AF-794D-B191-3F5B-E36BF8837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B847E-E3A8-4092-25E3-A6BC5FCE157C}"/>
              </a:ext>
            </a:extLst>
          </p:cNvPr>
          <p:cNvSpPr>
            <a:spLocks noGrp="1"/>
          </p:cNvSpPr>
          <p:nvPr>
            <p:ph type="sldNum" sz="quarter" idx="12"/>
          </p:nvPr>
        </p:nvSpPr>
        <p:spPr/>
        <p:txBody>
          <a:bodyPr/>
          <a:lstStyle/>
          <a:p>
            <a:fld id="{96D50BED-EA96-43F1-80EA-6C1291A56DC7}" type="slidenum">
              <a:rPr lang="en-US" smtClean="0"/>
              <a:t>‹#›</a:t>
            </a:fld>
            <a:endParaRPr lang="en-US"/>
          </a:p>
        </p:txBody>
      </p:sp>
      <p:pic>
        <p:nvPicPr>
          <p:cNvPr id="7" name="Picture 6" descr="Logo, icon&#10;&#10;Description automatically generated">
            <a:extLst>
              <a:ext uri="{FF2B5EF4-FFF2-40B4-BE49-F238E27FC236}">
                <a16:creationId xmlns:a16="http://schemas.microsoft.com/office/drawing/2014/main" id="{944F7562-F0D9-3468-D14D-2C942B5ED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4160" y="5486400"/>
            <a:ext cx="952381" cy="952381"/>
          </a:xfrm>
          <a:prstGeom prst="rect">
            <a:avLst/>
          </a:prstGeom>
        </p:spPr>
      </p:pic>
    </p:spTree>
    <p:extLst>
      <p:ext uri="{BB962C8B-B14F-4D97-AF65-F5344CB8AC3E}">
        <p14:creationId xmlns:p14="http://schemas.microsoft.com/office/powerpoint/2010/main" val="3366290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61B2E-8317-7619-631F-F7765BD413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2757B1-7628-4248-5050-B64E17F2ED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8F824-5648-A651-3699-6D773BE44FD4}"/>
              </a:ext>
            </a:extLst>
          </p:cNvPr>
          <p:cNvSpPr>
            <a:spLocks noGrp="1"/>
          </p:cNvSpPr>
          <p:nvPr>
            <p:ph type="dt" sz="half" idx="10"/>
          </p:nvPr>
        </p:nvSpPr>
        <p:spPr/>
        <p:txBody>
          <a:bodyPr/>
          <a:lstStyle/>
          <a:p>
            <a:fld id="{796F682D-5283-4EFF-9528-420EDED31666}" type="datetime1">
              <a:rPr lang="en-US" smtClean="0"/>
              <a:t>10/17/2023</a:t>
            </a:fld>
            <a:endParaRPr lang="en-US"/>
          </a:p>
        </p:txBody>
      </p:sp>
      <p:sp>
        <p:nvSpPr>
          <p:cNvPr id="5" name="Footer Placeholder 4">
            <a:extLst>
              <a:ext uri="{FF2B5EF4-FFF2-40B4-BE49-F238E27FC236}">
                <a16:creationId xmlns:a16="http://schemas.microsoft.com/office/drawing/2014/main" id="{174468AB-0095-8B47-696B-42AE0F042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50413-6D3A-A562-DD6E-098E993E9F52}"/>
              </a:ext>
            </a:extLst>
          </p:cNvPr>
          <p:cNvSpPr>
            <a:spLocks noGrp="1"/>
          </p:cNvSpPr>
          <p:nvPr>
            <p:ph type="sldNum" sz="quarter" idx="12"/>
          </p:nvPr>
        </p:nvSpPr>
        <p:spPr/>
        <p:txBody>
          <a:bodyPr/>
          <a:lstStyle/>
          <a:p>
            <a:fld id="{96D50BED-EA96-43F1-80EA-6C1291A56DC7}" type="slidenum">
              <a:rPr lang="en-US" smtClean="0"/>
              <a:t>‹#›</a:t>
            </a:fld>
            <a:endParaRPr lang="en-US"/>
          </a:p>
        </p:txBody>
      </p:sp>
      <p:pic>
        <p:nvPicPr>
          <p:cNvPr id="7" name="Picture 6" descr="Logo, icon&#10;&#10;Description automatically generated">
            <a:extLst>
              <a:ext uri="{FF2B5EF4-FFF2-40B4-BE49-F238E27FC236}">
                <a16:creationId xmlns:a16="http://schemas.microsoft.com/office/drawing/2014/main" id="{38A08ED4-7EF8-7506-603D-1BD420D820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4160" y="5486400"/>
            <a:ext cx="952381" cy="952381"/>
          </a:xfrm>
          <a:prstGeom prst="rect">
            <a:avLst/>
          </a:prstGeom>
        </p:spPr>
      </p:pic>
    </p:spTree>
    <p:extLst>
      <p:ext uri="{BB962C8B-B14F-4D97-AF65-F5344CB8AC3E}">
        <p14:creationId xmlns:p14="http://schemas.microsoft.com/office/powerpoint/2010/main" val="228964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1AFDE-26E1-FD20-A945-B476AADB1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4EEE37-8E49-AE4D-F2C8-981BBD9543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16C5C-698A-7459-AB66-EC99F11700A7}"/>
              </a:ext>
            </a:extLst>
          </p:cNvPr>
          <p:cNvSpPr>
            <a:spLocks noGrp="1"/>
          </p:cNvSpPr>
          <p:nvPr>
            <p:ph type="dt" sz="half" idx="10"/>
          </p:nvPr>
        </p:nvSpPr>
        <p:spPr/>
        <p:txBody>
          <a:bodyPr/>
          <a:lstStyle/>
          <a:p>
            <a:fld id="{25B543B7-4DBD-470F-B4FD-046C6CDEA7CC}" type="datetime1">
              <a:rPr lang="en-US" smtClean="0"/>
              <a:t>10/17/2023</a:t>
            </a:fld>
            <a:endParaRPr lang="en-US"/>
          </a:p>
        </p:txBody>
      </p:sp>
      <p:sp>
        <p:nvSpPr>
          <p:cNvPr id="5" name="Footer Placeholder 4">
            <a:extLst>
              <a:ext uri="{FF2B5EF4-FFF2-40B4-BE49-F238E27FC236}">
                <a16:creationId xmlns:a16="http://schemas.microsoft.com/office/drawing/2014/main" id="{223897A7-7616-A190-AD45-550F7FE7F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00674-A9D9-6D2F-7354-585A85C72D2B}"/>
              </a:ext>
            </a:extLst>
          </p:cNvPr>
          <p:cNvSpPr>
            <a:spLocks noGrp="1"/>
          </p:cNvSpPr>
          <p:nvPr>
            <p:ph type="sldNum" sz="quarter" idx="12"/>
          </p:nvPr>
        </p:nvSpPr>
        <p:spPr/>
        <p:txBody>
          <a:bodyPr/>
          <a:lstStyle/>
          <a:p>
            <a:fld id="{96D50BED-EA96-43F1-80EA-6C1291A56DC7}" type="slidenum">
              <a:rPr lang="en-US" smtClean="0"/>
              <a:t>‹#›</a:t>
            </a:fld>
            <a:endParaRPr lang="en-US"/>
          </a:p>
        </p:txBody>
      </p:sp>
      <p:pic>
        <p:nvPicPr>
          <p:cNvPr id="8" name="Picture 7" descr="Logo, icon&#10;&#10;Description automatically generated">
            <a:extLst>
              <a:ext uri="{FF2B5EF4-FFF2-40B4-BE49-F238E27FC236}">
                <a16:creationId xmlns:a16="http://schemas.microsoft.com/office/drawing/2014/main" id="{44383C60-5017-F74E-C9DE-F7D6AEF1DD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4160" y="5486400"/>
            <a:ext cx="952381" cy="952381"/>
          </a:xfrm>
          <a:prstGeom prst="rect">
            <a:avLst/>
          </a:prstGeom>
        </p:spPr>
      </p:pic>
    </p:spTree>
    <p:extLst>
      <p:ext uri="{BB962C8B-B14F-4D97-AF65-F5344CB8AC3E}">
        <p14:creationId xmlns:p14="http://schemas.microsoft.com/office/powerpoint/2010/main" val="283046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4EDC-BF0F-8755-8F32-86C236E905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2B017F-4530-63A2-9404-DC36D2988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612AC9-8CB1-C364-6B44-29DC0A21B04F}"/>
              </a:ext>
            </a:extLst>
          </p:cNvPr>
          <p:cNvSpPr>
            <a:spLocks noGrp="1"/>
          </p:cNvSpPr>
          <p:nvPr>
            <p:ph type="dt" sz="half" idx="10"/>
          </p:nvPr>
        </p:nvSpPr>
        <p:spPr/>
        <p:txBody>
          <a:bodyPr/>
          <a:lstStyle/>
          <a:p>
            <a:fld id="{617C8724-E608-49B9-AB0F-B0628FECF5D2}" type="datetime1">
              <a:rPr lang="en-US" smtClean="0"/>
              <a:t>10/17/2023</a:t>
            </a:fld>
            <a:endParaRPr lang="en-US"/>
          </a:p>
        </p:txBody>
      </p:sp>
      <p:sp>
        <p:nvSpPr>
          <p:cNvPr id="5" name="Footer Placeholder 4">
            <a:extLst>
              <a:ext uri="{FF2B5EF4-FFF2-40B4-BE49-F238E27FC236}">
                <a16:creationId xmlns:a16="http://schemas.microsoft.com/office/drawing/2014/main" id="{EDC6BA76-8C7E-6548-C898-C582AD512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7A7A2-C120-42A5-0BFD-78BCB722D041}"/>
              </a:ext>
            </a:extLst>
          </p:cNvPr>
          <p:cNvSpPr>
            <a:spLocks noGrp="1"/>
          </p:cNvSpPr>
          <p:nvPr>
            <p:ph type="sldNum" sz="quarter" idx="12"/>
          </p:nvPr>
        </p:nvSpPr>
        <p:spPr/>
        <p:txBody>
          <a:bodyPr/>
          <a:lstStyle/>
          <a:p>
            <a:fld id="{96D50BED-EA96-43F1-80EA-6C1291A56DC7}" type="slidenum">
              <a:rPr lang="en-US" smtClean="0"/>
              <a:t>‹#›</a:t>
            </a:fld>
            <a:endParaRPr lang="en-US"/>
          </a:p>
        </p:txBody>
      </p:sp>
    </p:spTree>
    <p:extLst>
      <p:ext uri="{BB962C8B-B14F-4D97-AF65-F5344CB8AC3E}">
        <p14:creationId xmlns:p14="http://schemas.microsoft.com/office/powerpoint/2010/main" val="3121123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B7C5-7421-B9FA-091D-E12D3BB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782C-978A-B98B-18C9-D03D496EF2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884520-758A-F5BE-394F-3E0074115A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68870F-335E-46C1-BDE0-5E3E0474E30E}"/>
              </a:ext>
            </a:extLst>
          </p:cNvPr>
          <p:cNvSpPr>
            <a:spLocks noGrp="1"/>
          </p:cNvSpPr>
          <p:nvPr>
            <p:ph type="dt" sz="half" idx="10"/>
          </p:nvPr>
        </p:nvSpPr>
        <p:spPr/>
        <p:txBody>
          <a:bodyPr/>
          <a:lstStyle/>
          <a:p>
            <a:fld id="{EA2F1788-4312-4251-8228-8D69FA0110EF}" type="datetime1">
              <a:rPr lang="en-US" smtClean="0"/>
              <a:t>10/17/2023</a:t>
            </a:fld>
            <a:endParaRPr lang="en-US"/>
          </a:p>
        </p:txBody>
      </p:sp>
      <p:sp>
        <p:nvSpPr>
          <p:cNvPr id="6" name="Footer Placeholder 5">
            <a:extLst>
              <a:ext uri="{FF2B5EF4-FFF2-40B4-BE49-F238E27FC236}">
                <a16:creationId xmlns:a16="http://schemas.microsoft.com/office/drawing/2014/main" id="{AB46B9D8-8006-DC56-C708-FA4523FF59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C3B9BE-BFD3-B69F-1770-7CF5B85B36A6}"/>
              </a:ext>
            </a:extLst>
          </p:cNvPr>
          <p:cNvSpPr>
            <a:spLocks noGrp="1"/>
          </p:cNvSpPr>
          <p:nvPr>
            <p:ph type="sldNum" sz="quarter" idx="12"/>
          </p:nvPr>
        </p:nvSpPr>
        <p:spPr/>
        <p:txBody>
          <a:bodyPr/>
          <a:lstStyle/>
          <a:p>
            <a:fld id="{96D50BED-EA96-43F1-80EA-6C1291A56DC7}" type="slidenum">
              <a:rPr lang="en-US" smtClean="0"/>
              <a:t>‹#›</a:t>
            </a:fld>
            <a:endParaRPr lang="en-US"/>
          </a:p>
        </p:txBody>
      </p:sp>
      <p:pic>
        <p:nvPicPr>
          <p:cNvPr id="8" name="Picture 7" descr="Logo, icon&#10;&#10;Description automatically generated">
            <a:extLst>
              <a:ext uri="{FF2B5EF4-FFF2-40B4-BE49-F238E27FC236}">
                <a16:creationId xmlns:a16="http://schemas.microsoft.com/office/drawing/2014/main" id="{F9C64885-74D6-3F64-149B-B07FA3819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4160" y="5486400"/>
            <a:ext cx="952381" cy="952381"/>
          </a:xfrm>
          <a:prstGeom prst="rect">
            <a:avLst/>
          </a:prstGeom>
        </p:spPr>
      </p:pic>
    </p:spTree>
    <p:extLst>
      <p:ext uri="{BB962C8B-B14F-4D97-AF65-F5344CB8AC3E}">
        <p14:creationId xmlns:p14="http://schemas.microsoft.com/office/powerpoint/2010/main" val="74602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60EED-BBE8-AFC7-3691-9A37E71AC8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04298D-1C34-A5F7-B0C5-FA1473507A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821AD7-07D4-2C2D-322A-7773B6A021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AB5AEB-B195-A50E-27FA-DCC4F50B53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3CDC9-41C0-D57C-8607-BAD5F1BE02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A20C14-3B6B-E63E-4FA7-0A92960ECCDF}"/>
              </a:ext>
            </a:extLst>
          </p:cNvPr>
          <p:cNvSpPr>
            <a:spLocks noGrp="1"/>
          </p:cNvSpPr>
          <p:nvPr>
            <p:ph type="dt" sz="half" idx="10"/>
          </p:nvPr>
        </p:nvSpPr>
        <p:spPr/>
        <p:txBody>
          <a:bodyPr/>
          <a:lstStyle/>
          <a:p>
            <a:fld id="{4B4C4FD7-AD22-45AB-90D2-373179BF32D0}" type="datetime1">
              <a:rPr lang="en-US" smtClean="0"/>
              <a:t>10/17/2023</a:t>
            </a:fld>
            <a:endParaRPr lang="en-US"/>
          </a:p>
        </p:txBody>
      </p:sp>
      <p:sp>
        <p:nvSpPr>
          <p:cNvPr id="8" name="Footer Placeholder 7">
            <a:extLst>
              <a:ext uri="{FF2B5EF4-FFF2-40B4-BE49-F238E27FC236}">
                <a16:creationId xmlns:a16="http://schemas.microsoft.com/office/drawing/2014/main" id="{B543945B-142A-B9AF-3C12-5E20E3701E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B03BAF-A96F-0252-E508-A79E7D557530}"/>
              </a:ext>
            </a:extLst>
          </p:cNvPr>
          <p:cNvSpPr>
            <a:spLocks noGrp="1"/>
          </p:cNvSpPr>
          <p:nvPr>
            <p:ph type="sldNum" sz="quarter" idx="12"/>
          </p:nvPr>
        </p:nvSpPr>
        <p:spPr/>
        <p:txBody>
          <a:bodyPr/>
          <a:lstStyle/>
          <a:p>
            <a:fld id="{96D50BED-EA96-43F1-80EA-6C1291A56DC7}" type="slidenum">
              <a:rPr lang="en-US" smtClean="0"/>
              <a:t>‹#›</a:t>
            </a:fld>
            <a:endParaRPr lang="en-US"/>
          </a:p>
        </p:txBody>
      </p:sp>
      <p:pic>
        <p:nvPicPr>
          <p:cNvPr id="10" name="Picture 9" descr="Logo, icon&#10;&#10;Description automatically generated">
            <a:extLst>
              <a:ext uri="{FF2B5EF4-FFF2-40B4-BE49-F238E27FC236}">
                <a16:creationId xmlns:a16="http://schemas.microsoft.com/office/drawing/2014/main" id="{E72A3AD2-8B54-ED6C-4D89-267C813E5F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4160" y="5486400"/>
            <a:ext cx="952381" cy="952381"/>
          </a:xfrm>
          <a:prstGeom prst="rect">
            <a:avLst/>
          </a:prstGeom>
        </p:spPr>
      </p:pic>
    </p:spTree>
    <p:extLst>
      <p:ext uri="{BB962C8B-B14F-4D97-AF65-F5344CB8AC3E}">
        <p14:creationId xmlns:p14="http://schemas.microsoft.com/office/powerpoint/2010/main" val="2072121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9370-1E68-3642-95A1-BE6A571BF3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A103E0-FCA3-682F-AEA1-DC841CC44BC5}"/>
              </a:ext>
            </a:extLst>
          </p:cNvPr>
          <p:cNvSpPr>
            <a:spLocks noGrp="1"/>
          </p:cNvSpPr>
          <p:nvPr>
            <p:ph type="dt" sz="half" idx="10"/>
          </p:nvPr>
        </p:nvSpPr>
        <p:spPr/>
        <p:txBody>
          <a:bodyPr/>
          <a:lstStyle/>
          <a:p>
            <a:fld id="{C83A9C3E-A8AF-4716-9CB0-28B54AEA4E2E}" type="datetime1">
              <a:rPr lang="en-US" smtClean="0"/>
              <a:t>10/17/2023</a:t>
            </a:fld>
            <a:endParaRPr lang="en-US"/>
          </a:p>
        </p:txBody>
      </p:sp>
      <p:sp>
        <p:nvSpPr>
          <p:cNvPr id="4" name="Footer Placeholder 3">
            <a:extLst>
              <a:ext uri="{FF2B5EF4-FFF2-40B4-BE49-F238E27FC236}">
                <a16:creationId xmlns:a16="http://schemas.microsoft.com/office/drawing/2014/main" id="{77A43B90-B446-36FD-6468-EB268C243D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B95938-E56E-3642-4D8A-56FFA2B61572}"/>
              </a:ext>
            </a:extLst>
          </p:cNvPr>
          <p:cNvSpPr>
            <a:spLocks noGrp="1"/>
          </p:cNvSpPr>
          <p:nvPr>
            <p:ph type="sldNum" sz="quarter" idx="12"/>
          </p:nvPr>
        </p:nvSpPr>
        <p:spPr/>
        <p:txBody>
          <a:bodyPr/>
          <a:lstStyle/>
          <a:p>
            <a:fld id="{96D50BED-EA96-43F1-80EA-6C1291A56DC7}" type="slidenum">
              <a:rPr lang="en-US" smtClean="0"/>
              <a:t>‹#›</a:t>
            </a:fld>
            <a:endParaRPr lang="en-US"/>
          </a:p>
        </p:txBody>
      </p:sp>
      <p:pic>
        <p:nvPicPr>
          <p:cNvPr id="6" name="Picture 5" descr="Logo, icon&#10;&#10;Description automatically generated">
            <a:extLst>
              <a:ext uri="{FF2B5EF4-FFF2-40B4-BE49-F238E27FC236}">
                <a16:creationId xmlns:a16="http://schemas.microsoft.com/office/drawing/2014/main" id="{68661AB3-96B5-FDBE-14A6-4AE44C401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4160" y="5486400"/>
            <a:ext cx="952381" cy="952381"/>
          </a:xfrm>
          <a:prstGeom prst="rect">
            <a:avLst/>
          </a:prstGeom>
        </p:spPr>
      </p:pic>
    </p:spTree>
    <p:extLst>
      <p:ext uri="{BB962C8B-B14F-4D97-AF65-F5344CB8AC3E}">
        <p14:creationId xmlns:p14="http://schemas.microsoft.com/office/powerpoint/2010/main" val="3074202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52089A-BFE9-2FA9-3F5C-FA546333E6E7}"/>
              </a:ext>
            </a:extLst>
          </p:cNvPr>
          <p:cNvSpPr>
            <a:spLocks noGrp="1"/>
          </p:cNvSpPr>
          <p:nvPr>
            <p:ph type="dt" sz="half" idx="10"/>
          </p:nvPr>
        </p:nvSpPr>
        <p:spPr/>
        <p:txBody>
          <a:bodyPr/>
          <a:lstStyle/>
          <a:p>
            <a:fld id="{EC77E5F8-7145-4799-8FB1-E5583B7BFB53}" type="datetime1">
              <a:rPr lang="en-US" smtClean="0"/>
              <a:t>10/17/2023</a:t>
            </a:fld>
            <a:endParaRPr lang="en-US"/>
          </a:p>
        </p:txBody>
      </p:sp>
      <p:sp>
        <p:nvSpPr>
          <p:cNvPr id="3" name="Footer Placeholder 2">
            <a:extLst>
              <a:ext uri="{FF2B5EF4-FFF2-40B4-BE49-F238E27FC236}">
                <a16:creationId xmlns:a16="http://schemas.microsoft.com/office/drawing/2014/main" id="{74B232CB-5371-F95E-4981-FE649A439B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E4AE5-26BF-0F40-0EEA-21644EBE7F96}"/>
              </a:ext>
            </a:extLst>
          </p:cNvPr>
          <p:cNvSpPr>
            <a:spLocks noGrp="1"/>
          </p:cNvSpPr>
          <p:nvPr>
            <p:ph type="sldNum" sz="quarter" idx="12"/>
          </p:nvPr>
        </p:nvSpPr>
        <p:spPr/>
        <p:txBody>
          <a:bodyPr/>
          <a:lstStyle/>
          <a:p>
            <a:fld id="{96D50BED-EA96-43F1-80EA-6C1291A56DC7}" type="slidenum">
              <a:rPr lang="en-US" smtClean="0"/>
              <a:t>‹#›</a:t>
            </a:fld>
            <a:endParaRPr lang="en-US"/>
          </a:p>
        </p:txBody>
      </p:sp>
      <p:pic>
        <p:nvPicPr>
          <p:cNvPr id="5" name="Picture 4" descr="Logo, icon&#10;&#10;Description automatically generated">
            <a:extLst>
              <a:ext uri="{FF2B5EF4-FFF2-40B4-BE49-F238E27FC236}">
                <a16:creationId xmlns:a16="http://schemas.microsoft.com/office/drawing/2014/main" id="{4D644A2C-A154-FAE9-7F07-8B7AE01AE6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4160" y="5486400"/>
            <a:ext cx="952381" cy="952381"/>
          </a:xfrm>
          <a:prstGeom prst="rect">
            <a:avLst/>
          </a:prstGeom>
        </p:spPr>
      </p:pic>
    </p:spTree>
    <p:extLst>
      <p:ext uri="{BB962C8B-B14F-4D97-AF65-F5344CB8AC3E}">
        <p14:creationId xmlns:p14="http://schemas.microsoft.com/office/powerpoint/2010/main" val="74810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6D864-3319-AD0F-36DF-387116BC5A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2E596C-D5CA-47E6-2C52-73DCCE3617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C5D4AD-AD47-3963-7C28-96DE5159EB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A043D-6BB2-23EC-E8F1-69721335149C}"/>
              </a:ext>
            </a:extLst>
          </p:cNvPr>
          <p:cNvSpPr>
            <a:spLocks noGrp="1"/>
          </p:cNvSpPr>
          <p:nvPr>
            <p:ph type="dt" sz="half" idx="10"/>
          </p:nvPr>
        </p:nvSpPr>
        <p:spPr/>
        <p:txBody>
          <a:bodyPr/>
          <a:lstStyle/>
          <a:p>
            <a:fld id="{49CA27D5-EBDC-4E8A-A428-A97CC75C8451}" type="datetime1">
              <a:rPr lang="en-US" smtClean="0"/>
              <a:t>10/17/2023</a:t>
            </a:fld>
            <a:endParaRPr lang="en-US"/>
          </a:p>
        </p:txBody>
      </p:sp>
      <p:sp>
        <p:nvSpPr>
          <p:cNvPr id="6" name="Footer Placeholder 5">
            <a:extLst>
              <a:ext uri="{FF2B5EF4-FFF2-40B4-BE49-F238E27FC236}">
                <a16:creationId xmlns:a16="http://schemas.microsoft.com/office/drawing/2014/main" id="{B0362E11-B6EE-7ADD-2A4E-607248715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B5DB0-08B0-BD5F-6394-9F2CABC75B31}"/>
              </a:ext>
            </a:extLst>
          </p:cNvPr>
          <p:cNvSpPr>
            <a:spLocks noGrp="1"/>
          </p:cNvSpPr>
          <p:nvPr>
            <p:ph type="sldNum" sz="quarter" idx="12"/>
          </p:nvPr>
        </p:nvSpPr>
        <p:spPr/>
        <p:txBody>
          <a:bodyPr/>
          <a:lstStyle/>
          <a:p>
            <a:fld id="{96D50BED-EA96-43F1-80EA-6C1291A56DC7}" type="slidenum">
              <a:rPr lang="en-US" smtClean="0"/>
              <a:t>‹#›</a:t>
            </a:fld>
            <a:endParaRPr lang="en-US"/>
          </a:p>
        </p:txBody>
      </p:sp>
      <p:pic>
        <p:nvPicPr>
          <p:cNvPr id="8" name="Picture 7" descr="Logo, icon&#10;&#10;Description automatically generated">
            <a:extLst>
              <a:ext uri="{FF2B5EF4-FFF2-40B4-BE49-F238E27FC236}">
                <a16:creationId xmlns:a16="http://schemas.microsoft.com/office/drawing/2014/main" id="{D0FA681A-5C0C-48AA-9819-0CB3871400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4160" y="5486400"/>
            <a:ext cx="952381" cy="952381"/>
          </a:xfrm>
          <a:prstGeom prst="rect">
            <a:avLst/>
          </a:prstGeom>
        </p:spPr>
      </p:pic>
    </p:spTree>
    <p:extLst>
      <p:ext uri="{BB962C8B-B14F-4D97-AF65-F5344CB8AC3E}">
        <p14:creationId xmlns:p14="http://schemas.microsoft.com/office/powerpoint/2010/main" val="3532959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81EB4-06B9-677B-D715-AEF26D30FB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C11BCE-ED79-0A99-A2BC-46BD6609D0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D849EB-EC8D-F721-CA73-537A65847F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D16745-C804-020A-208E-38E5C5C9562D}"/>
              </a:ext>
            </a:extLst>
          </p:cNvPr>
          <p:cNvSpPr>
            <a:spLocks noGrp="1"/>
          </p:cNvSpPr>
          <p:nvPr>
            <p:ph type="dt" sz="half" idx="10"/>
          </p:nvPr>
        </p:nvSpPr>
        <p:spPr/>
        <p:txBody>
          <a:bodyPr/>
          <a:lstStyle/>
          <a:p>
            <a:fld id="{874A67FB-C70F-4967-A9BA-06BF164CD0B9}" type="datetime1">
              <a:rPr lang="en-US" smtClean="0"/>
              <a:t>10/17/2023</a:t>
            </a:fld>
            <a:endParaRPr lang="en-US"/>
          </a:p>
        </p:txBody>
      </p:sp>
      <p:sp>
        <p:nvSpPr>
          <p:cNvPr id="6" name="Footer Placeholder 5">
            <a:extLst>
              <a:ext uri="{FF2B5EF4-FFF2-40B4-BE49-F238E27FC236}">
                <a16:creationId xmlns:a16="http://schemas.microsoft.com/office/drawing/2014/main" id="{293787DC-D5A0-8879-EA40-D08EA58A19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7D4B2-3981-F19E-8FBE-E3AEA419FBD1}"/>
              </a:ext>
            </a:extLst>
          </p:cNvPr>
          <p:cNvSpPr>
            <a:spLocks noGrp="1"/>
          </p:cNvSpPr>
          <p:nvPr>
            <p:ph type="sldNum" sz="quarter" idx="12"/>
          </p:nvPr>
        </p:nvSpPr>
        <p:spPr/>
        <p:txBody>
          <a:bodyPr/>
          <a:lstStyle/>
          <a:p>
            <a:fld id="{96D50BED-EA96-43F1-80EA-6C1291A56DC7}" type="slidenum">
              <a:rPr lang="en-US" smtClean="0"/>
              <a:t>‹#›</a:t>
            </a:fld>
            <a:endParaRPr lang="en-US"/>
          </a:p>
        </p:txBody>
      </p:sp>
      <p:pic>
        <p:nvPicPr>
          <p:cNvPr id="8" name="Picture 7" descr="Logo, icon&#10;&#10;Description automatically generated">
            <a:extLst>
              <a:ext uri="{FF2B5EF4-FFF2-40B4-BE49-F238E27FC236}">
                <a16:creationId xmlns:a16="http://schemas.microsoft.com/office/drawing/2014/main" id="{A168C76E-DFA1-C024-C3A1-B2D3CDE9D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4160" y="5486400"/>
            <a:ext cx="952381" cy="952381"/>
          </a:xfrm>
          <a:prstGeom prst="rect">
            <a:avLst/>
          </a:prstGeom>
        </p:spPr>
      </p:pic>
    </p:spTree>
    <p:extLst>
      <p:ext uri="{BB962C8B-B14F-4D97-AF65-F5344CB8AC3E}">
        <p14:creationId xmlns:p14="http://schemas.microsoft.com/office/powerpoint/2010/main" val="205220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2B2DA4-60B8-25A2-8035-AC32F0077A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090891-CCEF-16A3-F991-AB7DD82EF7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B9100-F60C-265B-7DE0-153031B39F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55C87-E51E-4724-A026-8637C3765F71}" type="datetime1">
              <a:rPr lang="en-US" smtClean="0"/>
              <a:t>10/17/2023</a:t>
            </a:fld>
            <a:endParaRPr lang="en-US"/>
          </a:p>
        </p:txBody>
      </p:sp>
      <p:sp>
        <p:nvSpPr>
          <p:cNvPr id="5" name="Footer Placeholder 4">
            <a:extLst>
              <a:ext uri="{FF2B5EF4-FFF2-40B4-BE49-F238E27FC236}">
                <a16:creationId xmlns:a16="http://schemas.microsoft.com/office/drawing/2014/main" id="{1ED27E60-A7B6-F19E-FF86-C71A4BE0E6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D9AD1A-DBAF-FC94-61B9-1CC46B81B3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50BED-EA96-43F1-80EA-6C1291A56DC7}" type="slidenum">
              <a:rPr lang="en-US" smtClean="0"/>
              <a:t>‹#›</a:t>
            </a:fld>
            <a:endParaRPr lang="en-US"/>
          </a:p>
        </p:txBody>
      </p:sp>
    </p:spTree>
    <p:extLst>
      <p:ext uri="{BB962C8B-B14F-4D97-AF65-F5344CB8AC3E}">
        <p14:creationId xmlns:p14="http://schemas.microsoft.com/office/powerpoint/2010/main" val="176036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s://forms.gle/Qq7JGQwpc8PF1pfh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3640579"/>
            <a:ext cx="74719" cy="3873583"/>
            <a:chOff x="0" y="0"/>
            <a:chExt cx="149437" cy="7747165"/>
          </a:xfrm>
        </p:grpSpPr>
        <p:sp>
          <p:nvSpPr>
            <p:cNvPr id="3" name="AutoShape 3"/>
            <p:cNvSpPr/>
            <p:nvPr/>
          </p:nvSpPr>
          <p:spPr>
            <a:xfrm>
              <a:off x="0" y="0"/>
              <a:ext cx="149437" cy="2280560"/>
            </a:xfrm>
            <a:prstGeom prst="rect">
              <a:avLst/>
            </a:prstGeom>
            <a:solidFill>
              <a:srgbClr val="FF6F20"/>
            </a:solidFill>
          </p:spPr>
          <p:txBody>
            <a:bodyPr/>
            <a:lstStyle/>
            <a:p>
              <a:endParaRPr lang="en-US"/>
            </a:p>
          </p:txBody>
        </p:sp>
        <p:sp>
          <p:nvSpPr>
            <p:cNvPr id="4" name="AutoShape 4"/>
            <p:cNvSpPr/>
            <p:nvPr/>
          </p:nvSpPr>
          <p:spPr>
            <a:xfrm>
              <a:off x="60248" y="0"/>
              <a:ext cx="28940" cy="7747165"/>
            </a:xfrm>
            <a:prstGeom prst="rect">
              <a:avLst/>
            </a:prstGeom>
            <a:solidFill>
              <a:srgbClr val="FF6F20"/>
            </a:solidFill>
          </p:spPr>
          <p:txBody>
            <a:bodyPr/>
            <a:lstStyle/>
            <a:p>
              <a:endParaRPr lang="en-US"/>
            </a:p>
          </p:txBody>
        </p:sp>
      </p:grpSp>
      <p:sp>
        <p:nvSpPr>
          <p:cNvPr id="5" name="Freeform 5"/>
          <p:cNvSpPr/>
          <p:nvPr/>
        </p:nvSpPr>
        <p:spPr>
          <a:xfrm>
            <a:off x="11217104" y="685801"/>
            <a:ext cx="289096" cy="72011"/>
          </a:xfrm>
          <a:custGeom>
            <a:avLst/>
            <a:gdLst/>
            <a:ahLst/>
            <a:cxnLst/>
            <a:rect l="l" t="t" r="r" b="b"/>
            <a:pathLst>
              <a:path w="433644" h="108017">
                <a:moveTo>
                  <a:pt x="0" y="0"/>
                </a:moveTo>
                <a:lnTo>
                  <a:pt x="433644" y="0"/>
                </a:lnTo>
                <a:lnTo>
                  <a:pt x="433644" y="108017"/>
                </a:lnTo>
                <a:lnTo>
                  <a:pt x="0" y="1080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600761" y="566553"/>
            <a:ext cx="2091187" cy="2091187"/>
          </a:xfrm>
          <a:custGeom>
            <a:avLst/>
            <a:gdLst/>
            <a:ahLst/>
            <a:cxnLst/>
            <a:rect l="l" t="t" r="r" b="b"/>
            <a:pathLst>
              <a:path w="3136780" h="3136780">
                <a:moveTo>
                  <a:pt x="0" y="0"/>
                </a:moveTo>
                <a:lnTo>
                  <a:pt x="3136781" y="0"/>
                </a:lnTo>
                <a:lnTo>
                  <a:pt x="3136781" y="3136781"/>
                </a:lnTo>
                <a:lnTo>
                  <a:pt x="0" y="3136781"/>
                </a:lnTo>
                <a:lnTo>
                  <a:pt x="0" y="0"/>
                </a:lnTo>
                <a:close/>
              </a:path>
            </a:pathLst>
          </a:custGeom>
          <a:blipFill>
            <a:blip r:embed="rId5"/>
            <a:stretch>
              <a:fillRect/>
            </a:stretch>
          </a:blipFill>
        </p:spPr>
        <p:txBody>
          <a:bodyPr/>
          <a:lstStyle/>
          <a:p>
            <a:endParaRPr lang="en-US"/>
          </a:p>
        </p:txBody>
      </p:sp>
      <p:sp>
        <p:nvSpPr>
          <p:cNvPr id="7" name="Freeform 7"/>
          <p:cNvSpPr/>
          <p:nvPr/>
        </p:nvSpPr>
        <p:spPr>
          <a:xfrm>
            <a:off x="6641725" y="1336159"/>
            <a:ext cx="4864475" cy="4864475"/>
          </a:xfrm>
          <a:custGeom>
            <a:avLst/>
            <a:gdLst/>
            <a:ahLst/>
            <a:cxnLst/>
            <a:rect l="l" t="t" r="r" b="b"/>
            <a:pathLst>
              <a:path w="7296712" h="7296712">
                <a:moveTo>
                  <a:pt x="0" y="0"/>
                </a:moveTo>
                <a:lnTo>
                  <a:pt x="7296712" y="0"/>
                </a:lnTo>
                <a:lnTo>
                  <a:pt x="7296712" y="7296712"/>
                </a:lnTo>
                <a:lnTo>
                  <a:pt x="0" y="7296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426641" y="2821531"/>
            <a:ext cx="4669359" cy="2693045"/>
          </a:xfrm>
          <a:prstGeom prst="rect">
            <a:avLst/>
          </a:prstGeom>
        </p:spPr>
        <p:txBody>
          <a:bodyPr lIns="0" tIns="0" rIns="0" bIns="0" rtlCol="0" anchor="t">
            <a:spAutoFit/>
          </a:bodyPr>
          <a:lstStyle/>
          <a:p>
            <a:pPr>
              <a:lnSpc>
                <a:spcPts val="7040"/>
              </a:lnSpc>
            </a:pPr>
            <a:r>
              <a:rPr lang="en-US" sz="6400">
                <a:solidFill>
                  <a:srgbClr val="FFFFFF"/>
                </a:solidFill>
                <a:latin typeface="HK Grotesk Bold"/>
              </a:rPr>
              <a:t>COALITION QUARTERLY MEETING </a:t>
            </a:r>
          </a:p>
        </p:txBody>
      </p:sp>
      <p:sp>
        <p:nvSpPr>
          <p:cNvPr id="9" name="TextBox 9"/>
          <p:cNvSpPr txBox="1"/>
          <p:nvPr/>
        </p:nvSpPr>
        <p:spPr>
          <a:xfrm>
            <a:off x="760519" y="5536752"/>
            <a:ext cx="5335481" cy="1251305"/>
          </a:xfrm>
          <a:prstGeom prst="rect">
            <a:avLst/>
          </a:prstGeom>
        </p:spPr>
        <p:txBody>
          <a:bodyPr lIns="0" tIns="0" rIns="0" bIns="0" rtlCol="0" anchor="t">
            <a:spAutoFit/>
          </a:bodyPr>
          <a:lstStyle/>
          <a:p>
            <a:pPr algn="r">
              <a:lnSpc>
                <a:spcPts val="5119"/>
              </a:lnSpc>
            </a:pPr>
            <a:r>
              <a:rPr lang="en-US" sz="3656">
                <a:solidFill>
                  <a:srgbClr val="FFFFFF"/>
                </a:solidFill>
                <a:latin typeface="Playlist Script"/>
              </a:rPr>
              <a:t>Snap the QR code to check-in</a:t>
            </a:r>
          </a:p>
        </p:txBody>
      </p:sp>
      <p:pic>
        <p:nvPicPr>
          <p:cNvPr id="10" name="Picture 9">
            <a:extLst>
              <a:ext uri="{FF2B5EF4-FFF2-40B4-BE49-F238E27FC236}">
                <a16:creationId xmlns:a16="http://schemas.microsoft.com/office/drawing/2014/main" id="{B857FE0B-1060-4CBA-3661-A6EA68EA7900}"/>
              </a:ext>
            </a:extLst>
          </p:cNvPr>
          <p:cNvPicPr>
            <a:picLocks noChangeAspect="1"/>
          </p:cNvPicPr>
          <p:nvPr/>
        </p:nvPicPr>
        <p:blipFill>
          <a:blip r:embed="rId8"/>
          <a:stretch>
            <a:fillRect/>
          </a:stretch>
        </p:blipFill>
        <p:spPr>
          <a:xfrm>
            <a:off x="-1" y="0"/>
            <a:ext cx="12191999"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b="1" kern="1200">
                <a:solidFill>
                  <a:schemeClr val="tx1"/>
                </a:solidFill>
                <a:latin typeface="+mj-lt"/>
                <a:ea typeface="+mj-ea"/>
                <a:cs typeface="+mj-cs"/>
              </a:rPr>
              <a:t>Funding</a:t>
            </a:r>
          </a:p>
        </p:txBody>
      </p:sp>
      <p:sp>
        <p:nvSpPr>
          <p:cNvPr id="2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ityscape with buildings and text&#10;&#10;Description automatically generated">
            <a:extLst>
              <a:ext uri="{FF2B5EF4-FFF2-40B4-BE49-F238E27FC236}">
                <a16:creationId xmlns:a16="http://schemas.microsoft.com/office/drawing/2014/main" id="{A329D486-4F46-239B-17C0-DB7FAC18B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640080"/>
            <a:ext cx="5550408" cy="5550408"/>
          </a:xfrm>
          <a:prstGeom prst="rect">
            <a:avLst/>
          </a:prstGeom>
        </p:spPr>
      </p:pic>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3122345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600" b="1" kern="1200" dirty="0">
                <a:solidFill>
                  <a:schemeClr val="tx1"/>
                </a:solidFill>
                <a:latin typeface="+mj-lt"/>
                <a:ea typeface="+mj-ea"/>
                <a:cs typeface="+mj-cs"/>
              </a:rPr>
              <a:t>Please complete our collaboration form and let us know how we can work together.</a:t>
            </a:r>
          </a:p>
        </p:txBody>
      </p:sp>
      <p:sp>
        <p:nvSpPr>
          <p:cNvPr id="3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and yellow banner with a qr code&#10;&#10;Description automatically generated">
            <a:extLst>
              <a:ext uri="{FF2B5EF4-FFF2-40B4-BE49-F238E27FC236}">
                <a16:creationId xmlns:a16="http://schemas.microsoft.com/office/drawing/2014/main" id="{299F940A-1142-D3B4-19FB-AEAEE4E9F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640080"/>
            <a:ext cx="5550408" cy="5550408"/>
          </a:xfrm>
          <a:prstGeom prst="rect">
            <a:avLst/>
          </a:prstGeom>
        </p:spPr>
      </p:pic>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1175094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41248" y="548640"/>
            <a:ext cx="3600860" cy="5431536"/>
          </a:xfrm>
        </p:spPr>
        <p:txBody>
          <a:bodyPr>
            <a:normAutofit/>
          </a:bodyPr>
          <a:lstStyle/>
          <a:p>
            <a:r>
              <a:rPr lang="pt-BR" sz="5400" b="1" dirty="0">
                <a:latin typeface="Georgia" panose="02040502050405020303" pitchFamily="18" charset="0"/>
              </a:rPr>
              <a:t>2024-2027 Strategic Plan</a:t>
            </a:r>
            <a:endParaRPr lang="en-US" sz="5400" b="1" dirty="0">
              <a:latin typeface="Georgia" panose="02040502050405020303" pitchFamily="18" charset="0"/>
            </a:endParaRP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6DCA3FC5-4E40-660E-7B04-4A0663E89FCF}"/>
              </a:ext>
            </a:extLst>
          </p:cNvPr>
          <p:cNvSpPr>
            <a:spLocks noGrp="1"/>
          </p:cNvSpPr>
          <p:nvPr>
            <p:ph idx="1"/>
          </p:nvPr>
        </p:nvSpPr>
        <p:spPr>
          <a:xfrm>
            <a:off x="5126418" y="552091"/>
            <a:ext cx="6224335" cy="5431536"/>
          </a:xfrm>
        </p:spPr>
        <p:txBody>
          <a:bodyPr anchor="ctr">
            <a:normAutofit/>
          </a:bodyPr>
          <a:lstStyle/>
          <a:p>
            <a:r>
              <a:rPr lang="en-US" sz="2200" b="1" dirty="0">
                <a:latin typeface="+mj-lt"/>
                <a:ea typeface="+mj-ea"/>
                <a:cs typeface="+mj-cs"/>
              </a:rPr>
              <a:t>Proposed 2024-2027 Strategic Plan for MCYVPC follows</a:t>
            </a:r>
          </a:p>
          <a:p>
            <a:r>
              <a:rPr lang="en-US" sz="2200" b="1" dirty="0">
                <a:latin typeface="+mj-lt"/>
                <a:ea typeface="+mj-ea"/>
                <a:cs typeface="+mj-cs"/>
              </a:rPr>
              <a:t>Provide concerns/feedback if desired: </a:t>
            </a:r>
            <a:r>
              <a:rPr lang="en-US" sz="2200" b="1" dirty="0">
                <a:latin typeface="+mj-lt"/>
                <a:ea typeface="+mj-ea"/>
                <a:cs typeface="+mj-cs"/>
                <a:hlinkClick r:id="rId3">
                  <a:extLst>
                    <a:ext uri="{A12FA001-AC4F-418D-AE19-62706E023703}">
                      <ahyp:hlinkClr xmlns:ahyp="http://schemas.microsoft.com/office/drawing/2018/hyperlinkcolor" val="tx"/>
                    </a:ext>
                  </a:extLst>
                </a:hlinkClick>
              </a:rPr>
              <a:t>https://forms.gle/Qq7JGQwpc8PF1pfh9</a:t>
            </a:r>
            <a:endParaRPr lang="en-US" sz="2200" b="1" dirty="0">
              <a:latin typeface="+mj-lt"/>
              <a:ea typeface="+mj-ea"/>
              <a:cs typeface="+mj-cs"/>
            </a:endParaRPr>
          </a:p>
          <a:p>
            <a:endParaRPr lang="en-US" sz="2200" b="1" dirty="0">
              <a:latin typeface="+mj-lt"/>
              <a:ea typeface="+mj-ea"/>
              <a:cs typeface="+mj-cs"/>
            </a:endParaRPr>
          </a:p>
          <a:p>
            <a:endParaRPr lang="en-US" sz="2200" b="1" dirty="0">
              <a:latin typeface="+mj-lt"/>
              <a:ea typeface="+mj-ea"/>
              <a:cs typeface="+mj-cs"/>
            </a:endParaRPr>
          </a:p>
          <a:p>
            <a:endParaRPr lang="en-US" sz="2200" b="1" dirty="0">
              <a:latin typeface="+mj-lt"/>
              <a:ea typeface="+mj-ea"/>
              <a:cs typeface="+mj-cs"/>
            </a:endParaRPr>
          </a:p>
          <a:p>
            <a:r>
              <a:rPr lang="en-US" sz="2200" b="1" dirty="0">
                <a:latin typeface="+mj-lt"/>
                <a:ea typeface="+mj-ea"/>
                <a:cs typeface="+mj-cs"/>
              </a:rPr>
              <a:t>During January’s Coalition meeting, we will vote on the plan, and it will be officially adopted as we enter the new year.</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pic>
        <p:nvPicPr>
          <p:cNvPr id="7" name="Picture 6">
            <a:extLst>
              <a:ext uri="{FF2B5EF4-FFF2-40B4-BE49-F238E27FC236}">
                <a16:creationId xmlns:a16="http://schemas.microsoft.com/office/drawing/2014/main" id="{81B14347-9E34-4FB5-3307-720571C01E09}"/>
              </a:ext>
            </a:extLst>
          </p:cNvPr>
          <p:cNvPicPr>
            <a:picLocks noChangeAspect="1"/>
          </p:cNvPicPr>
          <p:nvPr/>
        </p:nvPicPr>
        <p:blipFill>
          <a:blip r:embed="rId5"/>
          <a:stretch>
            <a:fillRect/>
          </a:stretch>
        </p:blipFill>
        <p:spPr>
          <a:xfrm>
            <a:off x="5453775" y="2800508"/>
            <a:ext cx="1271161" cy="1271161"/>
          </a:xfrm>
          <a:prstGeom prst="rect">
            <a:avLst/>
          </a:prstGeom>
        </p:spPr>
      </p:pic>
    </p:spTree>
    <p:extLst>
      <p:ext uri="{BB962C8B-B14F-4D97-AF65-F5344CB8AC3E}">
        <p14:creationId xmlns:p14="http://schemas.microsoft.com/office/powerpoint/2010/main" val="1119153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453464-036E-C8CF-0A23-0F0A5335EDFA}"/>
              </a:ext>
            </a:extLst>
          </p:cNvPr>
          <p:cNvSpPr>
            <a:spLocks noGrp="1"/>
          </p:cNvSpPr>
          <p:nvPr>
            <p:ph type="ftr" sz="quarter" idx="11"/>
          </p:nvPr>
        </p:nvSpPr>
        <p:spPr/>
        <p:txBody>
          <a:bodyPr/>
          <a:lstStyle/>
          <a:p>
            <a:endParaRPr lang="en-US"/>
          </a:p>
        </p:txBody>
      </p:sp>
      <p:pic>
        <p:nvPicPr>
          <p:cNvPr id="4" name="Picture 3" descr="A white cover with colorful circles and black text&#10;&#10;Description automatically generated">
            <a:extLst>
              <a:ext uri="{FF2B5EF4-FFF2-40B4-BE49-F238E27FC236}">
                <a16:creationId xmlns:a16="http://schemas.microsoft.com/office/drawing/2014/main" id="{69508181-9D66-728B-DE6E-1E15920EF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4869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8E5EA476-B665-977F-78C0-A72F2704E9FC}"/>
              </a:ext>
            </a:extLst>
          </p:cNvPr>
          <p:cNvSpPr>
            <a:spLocks noGrp="1"/>
          </p:cNvSpPr>
          <p:nvPr>
            <p:ph type="title"/>
          </p:nvPr>
        </p:nvSpPr>
        <p:spPr>
          <a:xfrm>
            <a:off x="841246" y="673770"/>
            <a:ext cx="3644489" cy="2414488"/>
          </a:xfrm>
        </p:spPr>
        <p:txBody>
          <a:bodyPr anchor="t">
            <a:normAutofit/>
          </a:bodyPr>
          <a:lstStyle/>
          <a:p>
            <a:r>
              <a:rPr lang="en-US" sz="5400" b="1" dirty="0">
                <a:solidFill>
                  <a:srgbClr val="FFFFFF"/>
                </a:solidFill>
              </a:rPr>
              <a:t>Strategic Focus</a:t>
            </a:r>
          </a:p>
        </p:txBody>
      </p:sp>
      <p:sp>
        <p:nvSpPr>
          <p:cNvPr id="3" name="Content Placeholder 2">
            <a:extLst>
              <a:ext uri="{FF2B5EF4-FFF2-40B4-BE49-F238E27FC236}">
                <a16:creationId xmlns:a16="http://schemas.microsoft.com/office/drawing/2014/main" id="{CF28B5DD-066A-79A5-DD83-E85B58453A1C}"/>
              </a:ext>
            </a:extLst>
          </p:cNvPr>
          <p:cNvSpPr>
            <a:spLocks noGrp="1"/>
          </p:cNvSpPr>
          <p:nvPr>
            <p:ph idx="1"/>
          </p:nvPr>
        </p:nvSpPr>
        <p:spPr>
          <a:xfrm>
            <a:off x="6095999" y="882315"/>
            <a:ext cx="5254754" cy="5294647"/>
          </a:xfrm>
        </p:spPr>
        <p:txBody>
          <a:bodyPr anchor="ctr" anchorCtr="0">
            <a:normAutofit/>
          </a:bodyPr>
          <a:lstStyle/>
          <a:p>
            <a:pPr marL="0" indent="0">
              <a:buNone/>
            </a:pPr>
            <a:r>
              <a:rPr lang="en-US" dirty="0"/>
              <a:t>The Marion County Youth Violence Prevention Coalition activates community partners to prevent youth violence in Indianapolis through two strategic initiatives: </a:t>
            </a:r>
          </a:p>
          <a:p>
            <a:pPr marL="514350" indent="-514350">
              <a:buFont typeface="+mj-lt"/>
              <a:buAutoNum type="arabicPeriod"/>
            </a:pPr>
            <a:r>
              <a:rPr lang="en-US" dirty="0"/>
              <a:t>advocating for system-level change and </a:t>
            </a:r>
          </a:p>
          <a:p>
            <a:pPr marL="514350" indent="-514350">
              <a:buFont typeface="+mj-lt"/>
              <a:buAutoNum type="arabicPeriod"/>
            </a:pPr>
            <a:r>
              <a:rPr lang="en-US" dirty="0"/>
              <a:t>championing direct support for youth and families.</a:t>
            </a:r>
          </a:p>
        </p:txBody>
      </p:sp>
      <p:sp>
        <p:nvSpPr>
          <p:cNvPr id="4" name="Footer Placeholder 3">
            <a:extLst>
              <a:ext uri="{FF2B5EF4-FFF2-40B4-BE49-F238E27FC236}">
                <a16:creationId xmlns:a16="http://schemas.microsoft.com/office/drawing/2014/main" id="{BD388121-4745-80DA-8ABC-4964367B8C2B}"/>
              </a:ext>
            </a:extLst>
          </p:cNvPr>
          <p:cNvSpPr>
            <a:spLocks noGrp="1"/>
          </p:cNvSpPr>
          <p:nvPr>
            <p:ph type="ftr" sz="quarter" idx="11"/>
          </p:nvPr>
        </p:nvSpPr>
        <p:spPr>
          <a:xfrm>
            <a:off x="4038600" y="6356350"/>
            <a:ext cx="4114800" cy="365125"/>
          </a:xfrm>
        </p:spPr>
        <p:txBody>
          <a:bodyPr>
            <a:normAutofit/>
          </a:bodyPr>
          <a:lstStyle/>
          <a:p>
            <a:endParaRPr lang="en-US"/>
          </a:p>
        </p:txBody>
      </p:sp>
    </p:spTree>
    <p:extLst>
      <p:ext uri="{BB962C8B-B14F-4D97-AF65-F5344CB8AC3E}">
        <p14:creationId xmlns:p14="http://schemas.microsoft.com/office/powerpoint/2010/main" val="25932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673770"/>
            <a:ext cx="3220329" cy="2027227"/>
          </a:xfrm>
        </p:spPr>
        <p:txBody>
          <a:bodyPr anchor="t">
            <a:normAutofit/>
          </a:bodyPr>
          <a:lstStyle/>
          <a:p>
            <a:r>
              <a:rPr lang="en-US" sz="1800" b="1" i="0" dirty="0">
                <a:solidFill>
                  <a:srgbClr val="FFFFFF"/>
                </a:solidFill>
                <a:effectLst/>
              </a:rPr>
              <a:t>Operational Plan:</a:t>
            </a:r>
            <a:br>
              <a:rPr lang="en-US" sz="1800" b="1" i="0" dirty="0">
                <a:solidFill>
                  <a:srgbClr val="FFFFFF"/>
                </a:solidFill>
                <a:effectLst/>
              </a:rPr>
            </a:br>
            <a:r>
              <a:rPr lang="en-US" sz="1800" b="0" i="1" dirty="0">
                <a:solidFill>
                  <a:srgbClr val="FFFFFF"/>
                </a:solidFill>
                <a:effectLst/>
              </a:rPr>
              <a:t>To ensure the success of the strategic initiatives included in this plan, the Coalition recognizes the importance of adopting the following operational practices.</a:t>
            </a:r>
            <a:endParaRPr lang="en-US" sz="1800" dirty="0">
              <a:solidFill>
                <a:srgbClr val="FFFFFF"/>
              </a:solidFill>
            </a:endParaRP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endParaRPr lang="en-US"/>
          </a:p>
        </p:txBody>
      </p:sp>
      <p:graphicFrame>
        <p:nvGraphicFramePr>
          <p:cNvPr id="13" name="Content Placeholder 2">
            <a:extLst>
              <a:ext uri="{FF2B5EF4-FFF2-40B4-BE49-F238E27FC236}">
                <a16:creationId xmlns:a16="http://schemas.microsoft.com/office/drawing/2014/main" id="{D6694E44-5BD7-4F8D-A0C5-431ACF1FB354}"/>
              </a:ext>
            </a:extLst>
          </p:cNvPr>
          <p:cNvGraphicFramePr>
            <a:graphicFrameLocks noGrp="1"/>
          </p:cNvGraphicFramePr>
          <p:nvPr>
            <p:ph idx="1"/>
            <p:extLst>
              <p:ext uri="{D42A27DB-BD31-4B8C-83A1-F6EECF244321}">
                <p14:modId xmlns:p14="http://schemas.microsoft.com/office/powerpoint/2010/main" val="2026406905"/>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8529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401221"/>
            <a:ext cx="10515600" cy="1348065"/>
          </a:xfrm>
        </p:spPr>
        <p:txBody>
          <a:bodyPr>
            <a:noAutofit/>
          </a:bodyPr>
          <a:lstStyle/>
          <a:p>
            <a:r>
              <a:rPr lang="en-US" sz="3200" b="1" i="0" dirty="0">
                <a:solidFill>
                  <a:srgbClr val="FFFFFF"/>
                </a:solidFill>
                <a:effectLst/>
              </a:rPr>
              <a:t>1A. Policy</a:t>
            </a:r>
            <a:br>
              <a:rPr lang="en-US" sz="3200" b="1" i="0" dirty="0">
                <a:solidFill>
                  <a:srgbClr val="FFFFFF"/>
                </a:solidFill>
                <a:effectLst/>
              </a:rPr>
            </a:br>
            <a:r>
              <a:rPr lang="en-US" sz="3200" b="0" i="1" dirty="0">
                <a:solidFill>
                  <a:srgbClr val="FFFFFF"/>
                </a:solidFill>
                <a:effectLst/>
              </a:rPr>
              <a:t>Promote a public policy position focused on addressing sources of youth violence</a:t>
            </a:r>
            <a:endParaRPr lang="en-US" sz="3200" dirty="0">
              <a:solidFill>
                <a:srgbClr val="FFFFFF"/>
              </a:solidFill>
            </a:endParaRPr>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2586789"/>
            <a:ext cx="10515600" cy="3590174"/>
          </a:xfrm>
        </p:spPr>
        <p:txBody>
          <a:bodyPr>
            <a:normAutofit/>
          </a:bodyPr>
          <a:lstStyle/>
          <a:p>
            <a:pPr marL="0" indent="0">
              <a:buNone/>
            </a:pPr>
            <a:r>
              <a:rPr lang="en-US" sz="2000" b="1" dirty="0"/>
              <a:t>Objectives:</a:t>
            </a:r>
          </a:p>
          <a:p>
            <a:pPr marL="514350" indent="-514350">
              <a:buFont typeface="+mj-lt"/>
              <a:buAutoNum type="arabicPeriod"/>
            </a:pPr>
            <a:r>
              <a:rPr lang="en-US" sz="2000" dirty="0"/>
              <a:t>Provide opportunities to educate coalition members and the community on a) the legislative process, including how to connect with local government, and b) the coalition’s public policy agenda.</a:t>
            </a:r>
          </a:p>
          <a:p>
            <a:pPr marL="514350" indent="-514350">
              <a:buFont typeface="+mj-lt"/>
              <a:buAutoNum type="arabicPeriod"/>
            </a:pPr>
            <a:r>
              <a:rPr lang="en-US" sz="2000" dirty="0"/>
              <a:t>Connect directly with each coalition task force and with city and state systems leaders (such as City-County Council, state legislators, law enforcement, healthcare, education, and the Office of Public Health and Safety) to share the coalition’s public policy positions and identify opportunities for short- and long-term legislative advocacy.</a:t>
            </a:r>
          </a:p>
          <a:p>
            <a:pPr marL="514350" indent="-514350">
              <a:buFont typeface="+mj-lt"/>
              <a:buAutoNum type="arabicPeriod"/>
            </a:pPr>
            <a:r>
              <a:rPr lang="en-US" sz="2000" dirty="0"/>
              <a:t>Monitor City-County Council proposals and bills introduced in the Indiana General Assembly, considering each Task Force and the Coalition’s full strategic plan, to identify opportunities for advocacy (such as testifying before a committee).</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endParaRPr lang="en-US"/>
          </a:p>
        </p:txBody>
      </p:sp>
    </p:spTree>
    <p:extLst>
      <p:ext uri="{BB962C8B-B14F-4D97-AF65-F5344CB8AC3E}">
        <p14:creationId xmlns:p14="http://schemas.microsoft.com/office/powerpoint/2010/main" val="1805303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401221"/>
            <a:ext cx="10515600" cy="1348065"/>
          </a:xfrm>
        </p:spPr>
        <p:txBody>
          <a:bodyPr>
            <a:noAutofit/>
          </a:bodyPr>
          <a:lstStyle/>
          <a:p>
            <a:r>
              <a:rPr lang="en-US" sz="3200" b="1" i="0" dirty="0">
                <a:solidFill>
                  <a:srgbClr val="FFFFFF"/>
                </a:solidFill>
                <a:effectLst/>
              </a:rPr>
              <a:t>1B. Crisis Response</a:t>
            </a:r>
            <a:br>
              <a:rPr lang="en-US" sz="3200" b="1" i="0" dirty="0">
                <a:solidFill>
                  <a:srgbClr val="FFFFFF"/>
                </a:solidFill>
                <a:effectLst/>
              </a:rPr>
            </a:br>
            <a:r>
              <a:rPr lang="en-US" sz="3200" b="0" i="1" dirty="0">
                <a:solidFill>
                  <a:srgbClr val="FFFFFF"/>
                </a:solidFill>
                <a:effectLst/>
              </a:rPr>
              <a:t>Lead the community’s messaging around youth violence and progress</a:t>
            </a:r>
            <a:endParaRPr lang="en-US" sz="3200" dirty="0">
              <a:solidFill>
                <a:srgbClr val="FFFFFF"/>
              </a:solidFill>
            </a:endParaRPr>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2586789"/>
            <a:ext cx="10515600" cy="3590174"/>
          </a:xfrm>
        </p:spPr>
        <p:txBody>
          <a:bodyPr>
            <a:normAutofit/>
          </a:bodyPr>
          <a:lstStyle/>
          <a:p>
            <a:pPr marL="0" indent="0">
              <a:buNone/>
            </a:pPr>
            <a:r>
              <a:rPr lang="en-US" sz="2200" b="1"/>
              <a:t>Objectives:</a:t>
            </a:r>
          </a:p>
          <a:p>
            <a:pPr marL="514350" indent="-514350">
              <a:buFont typeface="+mj-lt"/>
              <a:buAutoNum type="arabicPeriod"/>
            </a:pPr>
            <a:r>
              <a:rPr lang="en-US" sz="2200"/>
              <a:t>Connect organizations that provide crisis intervention and response to facilitate networking, collective impact, and improved support for families.</a:t>
            </a:r>
          </a:p>
          <a:p>
            <a:pPr marL="514350" indent="-514350">
              <a:buFont typeface="+mj-lt"/>
              <a:buAutoNum type="arabicPeriod"/>
            </a:pPr>
            <a:r>
              <a:rPr lang="en-US" sz="2200"/>
              <a:t>Gather direct accounts of the lived experiences of youth and families impacted by violence. Promote comprehensive and trauma-informed storytelling with coalition members and community stakeholders, including media outlets.</a:t>
            </a:r>
          </a:p>
          <a:p>
            <a:pPr marL="514350" indent="-514350">
              <a:buFont typeface="+mj-lt"/>
              <a:buAutoNum type="arabicPeriod"/>
            </a:pPr>
            <a:r>
              <a:rPr lang="en-US" sz="2200"/>
              <a:t>Gather and share community-level data around both violent injuries/deaths, but also delinquent behavior, social determinants of health needs, and barriers that families experience before, during, and after a crisis.</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endParaRPr lang="en-US"/>
          </a:p>
        </p:txBody>
      </p:sp>
    </p:spTree>
    <p:extLst>
      <p:ext uri="{BB962C8B-B14F-4D97-AF65-F5344CB8AC3E}">
        <p14:creationId xmlns:p14="http://schemas.microsoft.com/office/powerpoint/2010/main" val="543819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401221"/>
            <a:ext cx="10515600" cy="1348065"/>
          </a:xfrm>
        </p:spPr>
        <p:txBody>
          <a:bodyPr>
            <a:noAutofit/>
          </a:bodyPr>
          <a:lstStyle/>
          <a:p>
            <a:r>
              <a:rPr lang="en-US" sz="3200" b="1" i="0" dirty="0">
                <a:solidFill>
                  <a:srgbClr val="FFFFFF"/>
                </a:solidFill>
                <a:effectLst/>
              </a:rPr>
              <a:t>1C. Youth Voices</a:t>
            </a:r>
            <a:br>
              <a:rPr lang="en-US" sz="3200" b="1" i="0" dirty="0">
                <a:solidFill>
                  <a:srgbClr val="FFFFFF"/>
                </a:solidFill>
                <a:effectLst/>
              </a:rPr>
            </a:br>
            <a:r>
              <a:rPr lang="en-US" sz="3200" b="0" i="1" dirty="0">
                <a:solidFill>
                  <a:srgbClr val="FFFFFF"/>
                </a:solidFill>
                <a:effectLst/>
              </a:rPr>
              <a:t>Elevate youth voices in violence prevention</a:t>
            </a:r>
            <a:endParaRPr lang="en-US" sz="3200" dirty="0">
              <a:solidFill>
                <a:srgbClr val="FFFFFF"/>
              </a:solidFill>
            </a:endParaRPr>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2586789"/>
            <a:ext cx="10515600" cy="3590174"/>
          </a:xfrm>
        </p:spPr>
        <p:txBody>
          <a:bodyPr>
            <a:normAutofit/>
          </a:bodyPr>
          <a:lstStyle/>
          <a:p>
            <a:pPr marL="0" indent="0">
              <a:buNone/>
            </a:pPr>
            <a:r>
              <a:rPr lang="en-US" sz="2200" b="1" dirty="0"/>
              <a:t>Objectives:</a:t>
            </a:r>
          </a:p>
          <a:p>
            <a:pPr marL="514350" indent="-514350">
              <a:buFont typeface="+mj-lt"/>
              <a:buAutoNum type="arabicPeriod"/>
            </a:pPr>
            <a:r>
              <a:rPr lang="en-US" sz="2200" dirty="0"/>
              <a:t>Engage youth ambassadors, affiliated with member organizations, to empower these young people as leaders in their communities. Working within the coalition’s network of organizations and resources to provide them with access to tools, education, and employment opportunities. </a:t>
            </a:r>
          </a:p>
          <a:p>
            <a:pPr marL="514350" indent="-514350">
              <a:buFont typeface="+mj-lt"/>
              <a:buAutoNum type="arabicPeriod"/>
            </a:pPr>
            <a:r>
              <a:rPr lang="en-US" sz="2200" dirty="0"/>
              <a:t>Focus on existing youth spaces (schools, community-based programs, churches, skating rinks, parks, sporting events, etc.) to receive youth voice.</a:t>
            </a:r>
          </a:p>
          <a:p>
            <a:pPr marL="514350" indent="-514350">
              <a:buFont typeface="+mj-lt"/>
              <a:buAutoNum type="arabicPeriod"/>
            </a:pPr>
            <a:r>
              <a:rPr lang="en-US" sz="2200" dirty="0"/>
              <a:t>Identify and share best practices to engage and empower youth voice.</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endParaRPr lang="en-US"/>
          </a:p>
        </p:txBody>
      </p:sp>
    </p:spTree>
    <p:extLst>
      <p:ext uri="{BB962C8B-B14F-4D97-AF65-F5344CB8AC3E}">
        <p14:creationId xmlns:p14="http://schemas.microsoft.com/office/powerpoint/2010/main" val="752806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401221"/>
            <a:ext cx="10515600" cy="1348065"/>
          </a:xfrm>
        </p:spPr>
        <p:txBody>
          <a:bodyPr>
            <a:noAutofit/>
          </a:bodyPr>
          <a:lstStyle/>
          <a:p>
            <a:r>
              <a:rPr lang="en-US" sz="3200" b="1" i="0" dirty="0">
                <a:solidFill>
                  <a:srgbClr val="FFFFFF"/>
                </a:solidFill>
                <a:effectLst/>
              </a:rPr>
              <a:t>2A. Trauma</a:t>
            </a:r>
            <a:br>
              <a:rPr lang="en-US" sz="3200" b="1" i="0" dirty="0">
                <a:solidFill>
                  <a:srgbClr val="FFFFFF"/>
                </a:solidFill>
                <a:effectLst/>
              </a:rPr>
            </a:br>
            <a:r>
              <a:rPr lang="en-US" sz="3200" b="0" i="1" dirty="0">
                <a:solidFill>
                  <a:srgbClr val="FFFFFF"/>
                </a:solidFill>
                <a:effectLst/>
              </a:rPr>
              <a:t>Promote trauma-informed care for youth</a:t>
            </a:r>
            <a:endParaRPr lang="en-US" sz="3200" dirty="0">
              <a:solidFill>
                <a:srgbClr val="FFFFFF"/>
              </a:solidFill>
            </a:endParaRPr>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2586789"/>
            <a:ext cx="10515600" cy="3590174"/>
          </a:xfrm>
        </p:spPr>
        <p:txBody>
          <a:bodyPr>
            <a:normAutofit/>
          </a:bodyPr>
          <a:lstStyle/>
          <a:p>
            <a:pPr marL="0" indent="0">
              <a:buNone/>
            </a:pPr>
            <a:r>
              <a:rPr lang="en-US" sz="1900" b="1"/>
              <a:t>Objectives:</a:t>
            </a:r>
          </a:p>
          <a:p>
            <a:pPr marL="514350" indent="-514350">
              <a:buFont typeface="+mj-lt"/>
              <a:buAutoNum type="arabicPeriod"/>
            </a:pPr>
            <a:r>
              <a:rPr lang="en-US" sz="1900"/>
              <a:t>Provide all coalition members, including youth, with clear training and resources (in-person and online) on trauma-informed care, diversity and inclusion, culturally competent care, and racial bias/implicit bias.</a:t>
            </a:r>
          </a:p>
          <a:p>
            <a:pPr marL="514350" indent="-514350">
              <a:buFont typeface="+mj-lt"/>
              <a:buAutoNum type="arabicPeriod"/>
            </a:pPr>
            <a:r>
              <a:rPr lang="en-US" sz="1900"/>
              <a:t>Organize or endorse member-led trauma-informed education for educators, school administrators, youth employment and skill development program staff, families, and other young workers.</a:t>
            </a:r>
          </a:p>
          <a:p>
            <a:pPr marL="514350" indent="-514350">
              <a:buFont typeface="+mj-lt"/>
              <a:buAutoNum type="arabicPeriod"/>
            </a:pPr>
            <a:r>
              <a:rPr lang="en-US" sz="1900"/>
              <a:t>Create a youth advisory board to review and edit content for coalition-based and youth-focused social media. Educate youth on existing teen apps, resources, and opportunities around trauma.</a:t>
            </a:r>
          </a:p>
          <a:p>
            <a:pPr marL="514350" indent="-514350">
              <a:buFont typeface="+mj-lt"/>
              <a:buAutoNum type="arabicPeriod"/>
            </a:pPr>
            <a:r>
              <a:rPr lang="en-US" sz="1900"/>
              <a:t>Identify and address opportunities to provide direct trauma care to youth before they ever have to interact with the juvenile justice system.</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endParaRPr lang="en-US"/>
          </a:p>
        </p:txBody>
      </p:sp>
    </p:spTree>
    <p:extLst>
      <p:ext uri="{BB962C8B-B14F-4D97-AF65-F5344CB8AC3E}">
        <p14:creationId xmlns:p14="http://schemas.microsoft.com/office/powerpoint/2010/main" val="1737042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401221"/>
            <a:ext cx="10515600" cy="1348065"/>
          </a:xfrm>
        </p:spPr>
        <p:txBody>
          <a:bodyPr>
            <a:normAutofit/>
          </a:bodyPr>
          <a:lstStyle/>
          <a:p>
            <a:r>
              <a:rPr lang="en-US" sz="3000" b="1" i="0" dirty="0">
                <a:solidFill>
                  <a:srgbClr val="FFFFFF"/>
                </a:solidFill>
                <a:effectLst/>
              </a:rPr>
              <a:t>Mission Statement | Strategic Focus</a:t>
            </a:r>
            <a:endParaRPr lang="en-US" sz="3000" dirty="0">
              <a:solidFill>
                <a:srgbClr val="FFFFFF"/>
              </a:solidFill>
            </a:endParaRPr>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2586789"/>
            <a:ext cx="5184648" cy="3590174"/>
          </a:xfrm>
        </p:spPr>
        <p:txBody>
          <a:bodyPr>
            <a:noAutofit/>
          </a:bodyPr>
          <a:lstStyle/>
          <a:p>
            <a:pPr marL="0" indent="0">
              <a:buNone/>
            </a:pPr>
            <a:r>
              <a:rPr lang="en-US" sz="2400" dirty="0"/>
              <a:t>The MCYVPC convenes community stakeholders, conducts research, provides leadership, and empowers people to create opportunities that build more peaceful homes, schools, neighborhoods, and workplaces.</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endParaRPr lang="en-US"/>
          </a:p>
        </p:txBody>
      </p:sp>
      <p:sp>
        <p:nvSpPr>
          <p:cNvPr id="5" name="Content Placeholder 2">
            <a:extLst>
              <a:ext uri="{FF2B5EF4-FFF2-40B4-BE49-F238E27FC236}">
                <a16:creationId xmlns:a16="http://schemas.microsoft.com/office/drawing/2014/main" id="{1E30EC4A-C32A-1A7B-E02D-939279C8EBD7}"/>
              </a:ext>
            </a:extLst>
          </p:cNvPr>
          <p:cNvSpPr txBox="1">
            <a:spLocks/>
          </p:cNvSpPr>
          <p:nvPr/>
        </p:nvSpPr>
        <p:spPr>
          <a:xfrm>
            <a:off x="6172200" y="2587752"/>
            <a:ext cx="5184648" cy="35901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The MCYVPC activates community partners to prevent youth violence in Indianapolis through 2 strategic initiatives: </a:t>
            </a:r>
          </a:p>
          <a:p>
            <a:pPr marL="457200" indent="-457200">
              <a:buFont typeface="Arial" panose="020B0604020202020204" pitchFamily="34" charset="0"/>
              <a:buAutoNum type="arabicParenBoth"/>
            </a:pPr>
            <a:r>
              <a:rPr lang="en-US" sz="2400" dirty="0"/>
              <a:t>Advocate for system-level change, and </a:t>
            </a:r>
          </a:p>
          <a:p>
            <a:pPr marL="457200" indent="-457200">
              <a:buFont typeface="Arial" panose="020B0604020202020204" pitchFamily="34" charset="0"/>
              <a:buAutoNum type="arabicParenBoth"/>
            </a:pPr>
            <a:r>
              <a:rPr lang="en-US" sz="2400" dirty="0"/>
              <a:t>Champion direct support for youth and families. </a:t>
            </a:r>
          </a:p>
        </p:txBody>
      </p:sp>
      <p:pic>
        <p:nvPicPr>
          <p:cNvPr id="6" name="Picture 5" descr="Logo, icon&#10;&#10;Description automatically generated">
            <a:extLst>
              <a:ext uri="{FF2B5EF4-FFF2-40B4-BE49-F238E27FC236}">
                <a16:creationId xmlns:a16="http://schemas.microsoft.com/office/drawing/2014/main" id="{7A339AA6-2A7C-B2A1-752A-A9C58F0F0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631970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401221"/>
            <a:ext cx="10515600" cy="1348065"/>
          </a:xfrm>
        </p:spPr>
        <p:txBody>
          <a:bodyPr>
            <a:noAutofit/>
          </a:bodyPr>
          <a:lstStyle/>
          <a:p>
            <a:r>
              <a:rPr lang="en-US" sz="3200" b="1" i="0" dirty="0">
                <a:solidFill>
                  <a:srgbClr val="FFFFFF"/>
                </a:solidFill>
                <a:effectLst/>
              </a:rPr>
              <a:t>2B. Youth Employment</a:t>
            </a:r>
            <a:br>
              <a:rPr lang="en-US" sz="3200" b="1" i="0" dirty="0">
                <a:solidFill>
                  <a:srgbClr val="FFFFFF"/>
                </a:solidFill>
                <a:effectLst/>
              </a:rPr>
            </a:br>
            <a:r>
              <a:rPr lang="en-US" sz="3200" b="0" i="1" dirty="0">
                <a:solidFill>
                  <a:srgbClr val="FFFFFF"/>
                </a:solidFill>
                <a:effectLst/>
              </a:rPr>
              <a:t>Ensure youth have access to skill development and employment</a:t>
            </a:r>
            <a:endParaRPr lang="en-US" sz="3200" dirty="0">
              <a:solidFill>
                <a:srgbClr val="FFFFFF"/>
              </a:solidFill>
            </a:endParaRPr>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2586789"/>
            <a:ext cx="10515600" cy="3590174"/>
          </a:xfrm>
        </p:spPr>
        <p:txBody>
          <a:bodyPr>
            <a:normAutofit/>
          </a:bodyPr>
          <a:lstStyle/>
          <a:p>
            <a:pPr marL="0" indent="0">
              <a:buNone/>
            </a:pPr>
            <a:r>
              <a:rPr lang="en-US" sz="2000" b="1"/>
              <a:t>Objectives:</a:t>
            </a:r>
          </a:p>
          <a:p>
            <a:pPr marL="514350" indent="-514350">
              <a:buFont typeface="+mj-lt"/>
              <a:buAutoNum type="arabicPeriod"/>
            </a:pPr>
            <a:r>
              <a:rPr lang="en-US" sz="2000"/>
              <a:t>Identify and address existing barriers preventing youth from gaining employment opportunities.</a:t>
            </a:r>
          </a:p>
          <a:p>
            <a:pPr marL="514350" indent="-514350">
              <a:buFont typeface="+mj-lt"/>
              <a:buAutoNum type="arabicPeriod"/>
            </a:pPr>
            <a:r>
              <a:rPr lang="en-US" sz="2000"/>
              <a:t>Identify organizations that are actively seeking and employing youth. Provide a list for coalition members and assist in creating connections between coalition members and youth.</a:t>
            </a:r>
          </a:p>
          <a:p>
            <a:pPr marL="514350" indent="-514350">
              <a:buFont typeface="+mj-lt"/>
              <a:buAutoNum type="arabicPeriod"/>
            </a:pPr>
            <a:r>
              <a:rPr lang="en-US" sz="2000"/>
              <a:t>Take advantage of existing youth spaces and gatherings (schools, churches, service providing organizations, skating rinks and parks, sports gatherings, etc.) to link youth with meaningful training and employment opportunities.</a:t>
            </a:r>
          </a:p>
          <a:p>
            <a:pPr marL="514350" indent="-514350">
              <a:buFont typeface="+mj-lt"/>
              <a:buAutoNum type="arabicPeriod"/>
            </a:pPr>
            <a:r>
              <a:rPr lang="en-US" sz="2000"/>
              <a:t>Create synergy between youth-hiring agencies in an effort to be the place organizations can go to when they have youth opportunities and need support.</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endParaRPr lang="en-US"/>
          </a:p>
        </p:txBody>
      </p:sp>
    </p:spTree>
    <p:extLst>
      <p:ext uri="{BB962C8B-B14F-4D97-AF65-F5344CB8AC3E}">
        <p14:creationId xmlns:p14="http://schemas.microsoft.com/office/powerpoint/2010/main" val="143392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401221"/>
            <a:ext cx="10515600" cy="1348065"/>
          </a:xfrm>
        </p:spPr>
        <p:txBody>
          <a:bodyPr>
            <a:noAutofit/>
          </a:bodyPr>
          <a:lstStyle/>
          <a:p>
            <a:r>
              <a:rPr lang="en-US" sz="3200" b="1" i="0" dirty="0">
                <a:solidFill>
                  <a:srgbClr val="FFFFFF"/>
                </a:solidFill>
                <a:effectLst/>
              </a:rPr>
              <a:t>2C. Family Care</a:t>
            </a:r>
            <a:br>
              <a:rPr lang="en-US" sz="3200" b="1" i="0" dirty="0">
                <a:solidFill>
                  <a:srgbClr val="FFFFFF"/>
                </a:solidFill>
                <a:effectLst/>
              </a:rPr>
            </a:br>
            <a:r>
              <a:rPr lang="en-US" sz="3200" b="0" i="1" dirty="0">
                <a:solidFill>
                  <a:srgbClr val="FFFFFF"/>
                </a:solidFill>
                <a:effectLst/>
              </a:rPr>
              <a:t>Ensure parents and caregivers have access to the resources they need to meet the physical, social, mental, and emotional needs of their families</a:t>
            </a:r>
            <a:endParaRPr lang="en-US" sz="3200" dirty="0">
              <a:solidFill>
                <a:srgbClr val="FFFFFF"/>
              </a:solidFill>
            </a:endParaRPr>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2586789"/>
            <a:ext cx="10515600" cy="3590174"/>
          </a:xfrm>
        </p:spPr>
        <p:txBody>
          <a:bodyPr>
            <a:normAutofit/>
          </a:bodyPr>
          <a:lstStyle/>
          <a:p>
            <a:pPr marL="0" indent="0">
              <a:buNone/>
            </a:pPr>
            <a:r>
              <a:rPr lang="en-US" sz="2200" b="1"/>
              <a:t>Objectives:</a:t>
            </a:r>
          </a:p>
          <a:p>
            <a:pPr marL="514350" indent="-514350">
              <a:buFont typeface="+mj-lt"/>
              <a:buAutoNum type="arabicPeriod"/>
            </a:pPr>
            <a:r>
              <a:rPr lang="en-US" sz="2200"/>
              <a:t>Collect and share direct feedback (with both coalition member organizations and the community itself) from community members/families of ways in which we can effectively meet their continued needs.</a:t>
            </a:r>
          </a:p>
          <a:p>
            <a:pPr marL="514350" indent="-514350">
              <a:buFont typeface="+mj-lt"/>
              <a:buAutoNum type="arabicPeriod"/>
            </a:pPr>
            <a:r>
              <a:rPr lang="en-US" sz="2200"/>
              <a:t>Create or identify a system (i.e., community calendar, Facebook group) that will effectively connect member organizations together to share events and services, then identify ways to share that information with the community (i.e. mailed newsletters, electronic app).</a:t>
            </a:r>
          </a:p>
          <a:p>
            <a:pPr marL="514350" indent="-514350">
              <a:buFont typeface="+mj-lt"/>
              <a:buAutoNum type="arabicPeriod"/>
            </a:pPr>
            <a:r>
              <a:rPr lang="en-US" sz="2200"/>
              <a:t>Encourage and empower community members/families to get involved in prevention-focused programs and initiatives by addressing barriers and uncertainties.</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endParaRPr lang="en-US"/>
          </a:p>
        </p:txBody>
      </p:sp>
    </p:spTree>
    <p:extLst>
      <p:ext uri="{BB962C8B-B14F-4D97-AF65-F5344CB8AC3E}">
        <p14:creationId xmlns:p14="http://schemas.microsoft.com/office/powerpoint/2010/main" val="972303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401221"/>
            <a:ext cx="10515600" cy="1348065"/>
          </a:xfrm>
        </p:spPr>
        <p:txBody>
          <a:bodyPr>
            <a:normAutofit fontScale="90000"/>
          </a:bodyPr>
          <a:lstStyle/>
          <a:p>
            <a:r>
              <a:rPr lang="en-US" sz="3100" b="1" i="0" dirty="0">
                <a:solidFill>
                  <a:srgbClr val="FFFFFF"/>
                </a:solidFill>
                <a:effectLst/>
              </a:rPr>
              <a:t>Voting</a:t>
            </a:r>
            <a:br>
              <a:rPr lang="en-US" sz="3000" b="1" i="0" dirty="0">
                <a:solidFill>
                  <a:srgbClr val="FFFFFF"/>
                </a:solidFill>
                <a:effectLst/>
              </a:rPr>
            </a:br>
            <a:r>
              <a:rPr lang="en-US" sz="2700" i="1" dirty="0">
                <a:solidFill>
                  <a:srgbClr val="FFFFFF"/>
                </a:solidFill>
                <a:effectLst/>
              </a:rPr>
              <a:t>*Active Members that have been represented at two of the previous four (50%) convened General Coalition or Task Force meetings will have voting power.</a:t>
            </a:r>
            <a:br>
              <a:rPr lang="en-US" sz="3000" b="1" i="0" dirty="0">
                <a:solidFill>
                  <a:srgbClr val="FFFFFF"/>
                </a:solidFill>
                <a:effectLst/>
              </a:rPr>
            </a:br>
            <a:endParaRPr lang="en-US" sz="3000" dirty="0">
              <a:solidFill>
                <a:srgbClr val="FFFFFF"/>
              </a:solidFill>
            </a:endParaRPr>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1828800"/>
            <a:ext cx="5184648" cy="4206240"/>
          </a:xfrm>
        </p:spPr>
        <p:txBody>
          <a:bodyPr>
            <a:noAutofit/>
          </a:bodyPr>
          <a:lstStyle/>
          <a:p>
            <a:pPr>
              <a:lnSpc>
                <a:spcPct val="100000"/>
              </a:lnSpc>
              <a:spcBef>
                <a:spcPts val="0"/>
              </a:spcBef>
            </a:pPr>
            <a:r>
              <a:rPr lang="en-US" sz="1600" dirty="0"/>
              <a:t>Aspire Indiana Health</a:t>
            </a:r>
          </a:p>
          <a:p>
            <a:pPr>
              <a:lnSpc>
                <a:spcPct val="100000"/>
              </a:lnSpc>
              <a:spcBef>
                <a:spcPts val="0"/>
              </a:spcBef>
            </a:pPr>
            <a:r>
              <a:rPr lang="en-US" sz="1600" dirty="0"/>
              <a:t>Big Brothers Big Sisters of Central Indiana (BBBS)</a:t>
            </a:r>
          </a:p>
          <a:p>
            <a:pPr>
              <a:lnSpc>
                <a:spcPct val="100000"/>
              </a:lnSpc>
              <a:spcBef>
                <a:spcPts val="0"/>
              </a:spcBef>
            </a:pPr>
            <a:r>
              <a:rPr lang="en-US" sz="1600" dirty="0"/>
              <a:t>Boys &amp; Girls Clubs of Indianapolis</a:t>
            </a:r>
          </a:p>
          <a:p>
            <a:pPr>
              <a:lnSpc>
                <a:spcPct val="100000"/>
              </a:lnSpc>
              <a:spcBef>
                <a:spcPts val="0"/>
              </a:spcBef>
            </a:pPr>
            <a:r>
              <a:rPr lang="en-US" sz="1600" dirty="0"/>
              <a:t>Child Advocates</a:t>
            </a:r>
          </a:p>
          <a:p>
            <a:pPr>
              <a:lnSpc>
                <a:spcPct val="100000"/>
              </a:lnSpc>
              <a:spcBef>
                <a:spcPts val="0"/>
              </a:spcBef>
            </a:pPr>
            <a:r>
              <a:rPr lang="en-US" sz="1600" dirty="0"/>
              <a:t>Child Care Answers</a:t>
            </a:r>
          </a:p>
          <a:p>
            <a:pPr>
              <a:lnSpc>
                <a:spcPct val="100000"/>
              </a:lnSpc>
              <a:spcBef>
                <a:spcPts val="0"/>
              </a:spcBef>
            </a:pPr>
            <a:r>
              <a:rPr lang="en-US" sz="1600" dirty="0"/>
              <a:t>Congregations United to Reduce Violence (CURV)</a:t>
            </a:r>
          </a:p>
          <a:p>
            <a:pPr>
              <a:lnSpc>
                <a:spcPct val="100000"/>
              </a:lnSpc>
              <a:spcBef>
                <a:spcPts val="0"/>
              </a:spcBef>
            </a:pPr>
            <a:r>
              <a:rPr lang="en-US" sz="1600" dirty="0"/>
              <a:t>Edna Martin Christian Center</a:t>
            </a:r>
          </a:p>
          <a:p>
            <a:pPr>
              <a:lnSpc>
                <a:spcPct val="100000"/>
              </a:lnSpc>
              <a:spcBef>
                <a:spcPts val="0"/>
              </a:spcBef>
            </a:pPr>
            <a:r>
              <a:rPr lang="en-US" sz="1600" dirty="0" err="1"/>
              <a:t>EmployIndy</a:t>
            </a:r>
            <a:endParaRPr lang="en-US" sz="1600" dirty="0"/>
          </a:p>
          <a:p>
            <a:pPr>
              <a:lnSpc>
                <a:spcPct val="100000"/>
              </a:lnSpc>
              <a:spcBef>
                <a:spcPts val="0"/>
              </a:spcBef>
            </a:pPr>
            <a:r>
              <a:rPr lang="en-US" sz="1600" dirty="0"/>
              <a:t>Eskenazi Health</a:t>
            </a:r>
          </a:p>
          <a:p>
            <a:pPr>
              <a:lnSpc>
                <a:spcPct val="100000"/>
              </a:lnSpc>
              <a:spcBef>
                <a:spcPts val="0"/>
              </a:spcBef>
            </a:pPr>
            <a:r>
              <a:rPr lang="en-US" sz="1600" dirty="0"/>
              <a:t>Firefly Children &amp; Family Alliance</a:t>
            </a:r>
          </a:p>
          <a:p>
            <a:pPr>
              <a:lnSpc>
                <a:spcPct val="100000"/>
              </a:lnSpc>
              <a:spcBef>
                <a:spcPts val="0"/>
              </a:spcBef>
            </a:pPr>
            <a:r>
              <a:rPr lang="en-US" sz="1600" dirty="0"/>
              <a:t>Genesys Solutions</a:t>
            </a:r>
          </a:p>
          <a:p>
            <a:pPr>
              <a:lnSpc>
                <a:spcPct val="100000"/>
              </a:lnSpc>
              <a:spcBef>
                <a:spcPts val="0"/>
              </a:spcBef>
            </a:pPr>
            <a:r>
              <a:rPr lang="en-US" sz="1600" dirty="0"/>
              <a:t>Indianapolis Metropolitan Police Department (IMPD)</a:t>
            </a:r>
          </a:p>
          <a:p>
            <a:pPr>
              <a:lnSpc>
                <a:spcPct val="100000"/>
              </a:lnSpc>
              <a:spcBef>
                <a:spcPts val="0"/>
              </a:spcBef>
            </a:pPr>
            <a:r>
              <a:rPr lang="en-US" sz="1600" dirty="0"/>
              <a:t>Indy Parks and Recreation</a:t>
            </a:r>
          </a:p>
          <a:p>
            <a:pPr>
              <a:lnSpc>
                <a:spcPct val="100000"/>
              </a:lnSpc>
              <a:spcBef>
                <a:spcPts val="0"/>
              </a:spcBef>
            </a:pPr>
            <a:r>
              <a:rPr lang="en-US" sz="1600" dirty="0"/>
              <a:t>IU Health Methodist Hospital</a:t>
            </a:r>
          </a:p>
          <a:p>
            <a:pPr>
              <a:lnSpc>
                <a:spcPct val="100000"/>
              </a:lnSpc>
              <a:spcBef>
                <a:spcPts val="0"/>
              </a:spcBef>
            </a:pPr>
            <a:r>
              <a:rPr lang="en-US" sz="1600" dirty="0"/>
              <a:t>Job Corps</a:t>
            </a:r>
          </a:p>
          <a:p>
            <a:pPr>
              <a:lnSpc>
                <a:spcPct val="100000"/>
              </a:lnSpc>
              <a:spcBef>
                <a:spcPts val="0"/>
              </a:spcBef>
            </a:pPr>
            <a:r>
              <a:rPr lang="en-US" sz="1600" dirty="0"/>
              <a:t>Lawrence Police Department</a:t>
            </a:r>
          </a:p>
          <a:p>
            <a:pPr>
              <a:lnSpc>
                <a:spcPct val="100000"/>
              </a:lnSpc>
              <a:spcBef>
                <a:spcPts val="0"/>
              </a:spcBef>
            </a:pPr>
            <a:r>
              <a:rPr lang="en-US" sz="1600" dirty="0" err="1"/>
              <a:t>Mackida</a:t>
            </a:r>
            <a:r>
              <a:rPr lang="en-US" sz="1600" dirty="0"/>
              <a:t> </a:t>
            </a:r>
            <a:r>
              <a:rPr lang="en-US" sz="1600" dirty="0" err="1"/>
              <a:t>Loveal</a:t>
            </a:r>
            <a:r>
              <a:rPr lang="en-US" sz="1600" dirty="0"/>
              <a:t> &amp; Trip Outreach Center (MLT)</a:t>
            </a:r>
          </a:p>
          <a:p>
            <a:pPr>
              <a:lnSpc>
                <a:spcPct val="100000"/>
              </a:lnSpc>
              <a:spcBef>
                <a:spcPts val="0"/>
              </a:spcBef>
            </a:pPr>
            <a:r>
              <a:rPr lang="en-US" sz="1600" dirty="0"/>
              <a:t>Marion County Commission on Youth (MCCOY)</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fontScale="92500"/>
          </a:bodyPr>
          <a:lstStyle/>
          <a:p>
            <a:r>
              <a:rPr lang="en-US" dirty="0"/>
              <a:t>Rosie </a:t>
            </a:r>
            <a:r>
              <a:rPr lang="en-US" dirty="0" err="1"/>
              <a:t>Houff</a:t>
            </a:r>
            <a:r>
              <a:rPr lang="en-US" dirty="0"/>
              <a:t>, Jim </a:t>
            </a:r>
            <a:r>
              <a:rPr lang="en-US" dirty="0" err="1"/>
              <a:t>Spychalski</a:t>
            </a:r>
            <a:r>
              <a:rPr lang="en-US" dirty="0"/>
              <a:t>, Deeya Yancey – no organization specified</a:t>
            </a:r>
          </a:p>
        </p:txBody>
      </p:sp>
      <p:sp>
        <p:nvSpPr>
          <p:cNvPr id="5" name="Content Placeholder 2">
            <a:extLst>
              <a:ext uri="{FF2B5EF4-FFF2-40B4-BE49-F238E27FC236}">
                <a16:creationId xmlns:a16="http://schemas.microsoft.com/office/drawing/2014/main" id="{1E30EC4A-C32A-1A7B-E02D-939279C8EBD7}"/>
              </a:ext>
            </a:extLst>
          </p:cNvPr>
          <p:cNvSpPr txBox="1">
            <a:spLocks/>
          </p:cNvSpPr>
          <p:nvPr/>
        </p:nvSpPr>
        <p:spPr>
          <a:xfrm>
            <a:off x="6172200" y="1828800"/>
            <a:ext cx="5184648" cy="4206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dirty="0"/>
              <a:t>Marion County Juvenile Probation Department</a:t>
            </a:r>
          </a:p>
          <a:p>
            <a:pPr>
              <a:lnSpc>
                <a:spcPct val="100000"/>
              </a:lnSpc>
              <a:spcBef>
                <a:spcPts val="0"/>
              </a:spcBef>
            </a:pPr>
            <a:r>
              <a:rPr lang="en-US" sz="1600" dirty="0"/>
              <a:t>Marion County Prosecutor's Office (MCPO)</a:t>
            </a:r>
          </a:p>
          <a:p>
            <a:pPr>
              <a:lnSpc>
                <a:spcPct val="100000"/>
              </a:lnSpc>
              <a:spcBef>
                <a:spcPts val="0"/>
              </a:spcBef>
            </a:pPr>
            <a:r>
              <a:rPr lang="en-US" sz="1600" dirty="0"/>
              <a:t>Marion County Public Health Department (MCPHD)</a:t>
            </a:r>
          </a:p>
          <a:p>
            <a:pPr>
              <a:lnSpc>
                <a:spcPct val="100000"/>
              </a:lnSpc>
              <a:spcBef>
                <a:spcPts val="0"/>
              </a:spcBef>
            </a:pPr>
            <a:r>
              <a:rPr lang="en-US" sz="1600" dirty="0"/>
              <a:t>Metropolitan School District of Lawrence Township</a:t>
            </a:r>
          </a:p>
          <a:p>
            <a:pPr>
              <a:lnSpc>
                <a:spcPct val="100000"/>
              </a:lnSpc>
              <a:spcBef>
                <a:spcPts val="0"/>
              </a:spcBef>
            </a:pPr>
            <a:r>
              <a:rPr lang="en-US" sz="1600" dirty="0"/>
              <a:t>Mental Health America of Indianapolis</a:t>
            </a:r>
          </a:p>
          <a:p>
            <a:pPr>
              <a:lnSpc>
                <a:spcPct val="100000"/>
              </a:lnSpc>
              <a:spcBef>
                <a:spcPts val="0"/>
              </a:spcBef>
            </a:pPr>
            <a:r>
              <a:rPr lang="en-US" sz="1600" dirty="0"/>
              <a:t>Mission Makai Advocacy</a:t>
            </a:r>
          </a:p>
          <a:p>
            <a:pPr>
              <a:lnSpc>
                <a:spcPct val="100000"/>
              </a:lnSpc>
              <a:spcBef>
                <a:spcPts val="0"/>
              </a:spcBef>
            </a:pPr>
            <a:r>
              <a:rPr lang="en-US" sz="1600" dirty="0"/>
              <a:t>Office of Public Health and Safety (OPHS)</a:t>
            </a:r>
          </a:p>
          <a:p>
            <a:pPr>
              <a:lnSpc>
                <a:spcPct val="100000"/>
              </a:lnSpc>
              <a:spcBef>
                <a:spcPts val="0"/>
              </a:spcBef>
            </a:pPr>
            <a:r>
              <a:rPr lang="en-US" sz="1600" dirty="0"/>
              <a:t>Pathway Resource Center</a:t>
            </a:r>
          </a:p>
          <a:p>
            <a:pPr>
              <a:lnSpc>
                <a:spcPct val="100000"/>
              </a:lnSpc>
              <a:spcBef>
                <a:spcPts val="0"/>
              </a:spcBef>
            </a:pPr>
            <a:r>
              <a:rPr lang="en-US" sz="1600" dirty="0"/>
              <a:t>Peace Learning Center (PLC)</a:t>
            </a:r>
          </a:p>
          <a:p>
            <a:pPr>
              <a:lnSpc>
                <a:spcPct val="100000"/>
              </a:lnSpc>
              <a:spcBef>
                <a:spcPts val="0"/>
              </a:spcBef>
            </a:pPr>
            <a:r>
              <a:rPr lang="en-US" sz="1600" dirty="0"/>
              <a:t>Reach For Youth</a:t>
            </a:r>
          </a:p>
          <a:p>
            <a:pPr>
              <a:lnSpc>
                <a:spcPct val="100000"/>
              </a:lnSpc>
              <a:spcBef>
                <a:spcPts val="0"/>
              </a:spcBef>
            </a:pPr>
            <a:r>
              <a:rPr lang="en-US" sz="1600" dirty="0"/>
              <a:t>Riley Hospital for Children</a:t>
            </a:r>
          </a:p>
          <a:p>
            <a:pPr>
              <a:lnSpc>
                <a:spcPct val="100000"/>
              </a:lnSpc>
              <a:spcBef>
                <a:spcPts val="0"/>
              </a:spcBef>
            </a:pPr>
            <a:r>
              <a:rPr lang="en-US" sz="1600" dirty="0"/>
              <a:t>Shiloh Missionary Baptist Church</a:t>
            </a:r>
          </a:p>
          <a:p>
            <a:pPr>
              <a:lnSpc>
                <a:spcPct val="100000"/>
              </a:lnSpc>
              <a:spcBef>
                <a:spcPts val="0"/>
              </a:spcBef>
            </a:pPr>
            <a:r>
              <a:rPr lang="en-US" sz="1600" dirty="0"/>
              <a:t>Stop the Violence Indianapolis</a:t>
            </a:r>
          </a:p>
          <a:p>
            <a:pPr>
              <a:lnSpc>
                <a:spcPct val="100000"/>
              </a:lnSpc>
              <a:spcBef>
                <a:spcPts val="0"/>
              </a:spcBef>
            </a:pPr>
            <a:r>
              <a:rPr lang="en-US" sz="1600" dirty="0"/>
              <a:t>Trusted Mentors Inc</a:t>
            </a:r>
          </a:p>
          <a:p>
            <a:pPr>
              <a:lnSpc>
                <a:spcPct val="100000"/>
              </a:lnSpc>
              <a:spcBef>
                <a:spcPts val="0"/>
              </a:spcBef>
            </a:pPr>
            <a:r>
              <a:rPr lang="en-US" sz="1600" dirty="0"/>
              <a:t>Use What You've Got Prison Ministry</a:t>
            </a:r>
          </a:p>
          <a:p>
            <a:pPr>
              <a:lnSpc>
                <a:spcPct val="100000"/>
              </a:lnSpc>
              <a:spcBef>
                <a:spcPts val="0"/>
              </a:spcBef>
            </a:pPr>
            <a:r>
              <a:rPr lang="en-US" sz="1600" dirty="0"/>
              <a:t>VOICES Corp</a:t>
            </a:r>
          </a:p>
          <a:p>
            <a:pPr>
              <a:lnSpc>
                <a:spcPct val="100000"/>
              </a:lnSpc>
              <a:spcBef>
                <a:spcPts val="0"/>
              </a:spcBef>
            </a:pPr>
            <a:r>
              <a:rPr lang="en-US" sz="1600" dirty="0"/>
              <a:t>Warriors 4 Peace</a:t>
            </a:r>
          </a:p>
          <a:p>
            <a:pPr>
              <a:lnSpc>
                <a:spcPct val="100000"/>
              </a:lnSpc>
              <a:spcBef>
                <a:spcPts val="0"/>
              </a:spcBef>
            </a:pPr>
            <a:r>
              <a:rPr lang="en-US" sz="1600" dirty="0"/>
              <a:t>YMCA of Greater Indianapolis</a:t>
            </a:r>
          </a:p>
        </p:txBody>
      </p:sp>
      <p:pic>
        <p:nvPicPr>
          <p:cNvPr id="6" name="Picture 5" descr="Logo, icon&#10;&#10;Description automatically generated">
            <a:extLst>
              <a:ext uri="{FF2B5EF4-FFF2-40B4-BE49-F238E27FC236}">
                <a16:creationId xmlns:a16="http://schemas.microsoft.com/office/drawing/2014/main" id="{7A339AA6-2A7C-B2A1-752A-A9C58F0F0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2838330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41248" y="3024483"/>
            <a:ext cx="3600860" cy="2955693"/>
          </a:xfrm>
        </p:spPr>
        <p:txBody>
          <a:bodyPr anchor="t" anchorCtr="0">
            <a:noAutofit/>
          </a:bodyPr>
          <a:lstStyle/>
          <a:p>
            <a:r>
              <a:rPr lang="en-US" sz="2400" b="1" i="1" dirty="0">
                <a:latin typeface="Georgia" panose="02040502050405020303" pitchFamily="18" charset="0"/>
              </a:rPr>
              <a:t>Nominees</a:t>
            </a:r>
            <a:br>
              <a:rPr lang="en-US" sz="2400" b="1" i="1" dirty="0">
                <a:latin typeface="Georgia" panose="02040502050405020303" pitchFamily="18" charset="0"/>
              </a:rPr>
            </a:br>
            <a:br>
              <a:rPr lang="en-US" sz="2400" b="1" i="1" dirty="0">
                <a:latin typeface="Georgia" panose="02040502050405020303" pitchFamily="18" charset="0"/>
              </a:rPr>
            </a:br>
            <a:r>
              <a:rPr lang="en-US" sz="2400" i="1" dirty="0">
                <a:latin typeface="Georgia" panose="02040502050405020303" pitchFamily="18" charset="0"/>
              </a:rPr>
              <a:t>Tiffany Davis</a:t>
            </a:r>
            <a:br>
              <a:rPr lang="en-US" sz="2400" i="1" dirty="0">
                <a:latin typeface="Georgia" panose="02040502050405020303" pitchFamily="18" charset="0"/>
              </a:rPr>
            </a:br>
            <a:r>
              <a:rPr lang="en-US" sz="2400" i="1" dirty="0">
                <a:latin typeface="Georgia" panose="02040502050405020303" pitchFamily="18" charset="0"/>
              </a:rPr>
              <a:t>Anthony Wright Sr</a:t>
            </a:r>
            <a:br>
              <a:rPr lang="en-US" sz="2400" i="1" dirty="0">
                <a:latin typeface="Georgia" panose="02040502050405020303" pitchFamily="18" charset="0"/>
              </a:rPr>
            </a:br>
            <a:endParaRPr lang="en-US" sz="4600" b="1" i="1" dirty="0">
              <a:latin typeface="Georgia" panose="02040502050405020303" pitchFamily="18" charset="0"/>
            </a:endParaRP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4FDCAAC-A420-20B2-ADDC-703B22424860}"/>
              </a:ext>
            </a:extLst>
          </p:cNvPr>
          <p:cNvSpPr>
            <a:spLocks noGrp="1"/>
          </p:cNvSpPr>
          <p:nvPr>
            <p:ph sz="half" idx="1"/>
          </p:nvPr>
        </p:nvSpPr>
        <p:spPr>
          <a:xfrm>
            <a:off x="5126418" y="552091"/>
            <a:ext cx="6224335" cy="5431536"/>
          </a:xfrm>
        </p:spPr>
        <p:txBody>
          <a:bodyPr anchor="ctr">
            <a:noAutofit/>
          </a:bodyPr>
          <a:lstStyle/>
          <a:p>
            <a:pPr marL="0" indent="0">
              <a:spcBef>
                <a:spcPts val="0"/>
              </a:spcBef>
              <a:spcAft>
                <a:spcPts val="600"/>
              </a:spcAft>
              <a:buNone/>
            </a:pPr>
            <a:r>
              <a:rPr lang="en-US" sz="2000" b="1" dirty="0">
                <a:latin typeface="Georgia" panose="02040502050405020303" pitchFamily="18" charset="0"/>
              </a:rPr>
              <a:t>The Elected Co-chair convenes general membership and steering committee meetings and is responsible for organizing or working with the Coalition Coordinator to organize the agenda items and facilitation of those meetings. They supervise the affairs of the Coalition and act as an official speaker and liaison between the Coalition and community stakeholders.</a:t>
            </a:r>
          </a:p>
          <a:p>
            <a:pPr marL="0" indent="0">
              <a:spcBef>
                <a:spcPts val="0"/>
              </a:spcBef>
              <a:spcAft>
                <a:spcPts val="600"/>
              </a:spcAft>
              <a:buNone/>
            </a:pPr>
            <a:endParaRPr lang="en-US" sz="2000" b="1"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Commitment</a:t>
            </a:r>
          </a:p>
          <a:p>
            <a:pPr>
              <a:spcBef>
                <a:spcPts val="0"/>
              </a:spcBef>
              <a:spcAft>
                <a:spcPts val="600"/>
              </a:spcAft>
            </a:pPr>
            <a:r>
              <a:rPr lang="en-US" sz="2000" b="1" dirty="0">
                <a:latin typeface="Georgia" panose="02040502050405020303" pitchFamily="18" charset="0"/>
              </a:rPr>
              <a:t>Day-to-day support and communication with the Coalition Coordinator</a:t>
            </a:r>
          </a:p>
          <a:p>
            <a:pPr>
              <a:spcBef>
                <a:spcPts val="0"/>
              </a:spcBef>
              <a:spcAft>
                <a:spcPts val="600"/>
              </a:spcAft>
            </a:pPr>
            <a:r>
              <a:rPr lang="en-US" sz="2000" b="1" dirty="0">
                <a:latin typeface="Georgia" panose="02040502050405020303" pitchFamily="18" charset="0"/>
              </a:rPr>
              <a:t>Monthly steering team meetings</a:t>
            </a:r>
          </a:p>
          <a:p>
            <a:pPr>
              <a:spcBef>
                <a:spcPts val="0"/>
              </a:spcBef>
              <a:spcAft>
                <a:spcPts val="600"/>
              </a:spcAft>
            </a:pPr>
            <a:r>
              <a:rPr lang="en-US" sz="2000" b="1" dirty="0">
                <a:latin typeface="Georgia" panose="02040502050405020303" pitchFamily="18" charset="0"/>
              </a:rPr>
              <a:t>Quarterly coalition meetings</a:t>
            </a:r>
          </a:p>
          <a:p>
            <a:pPr>
              <a:spcBef>
                <a:spcPts val="0"/>
              </a:spcBef>
              <a:spcAft>
                <a:spcPts val="600"/>
              </a:spcAft>
            </a:pPr>
            <a:r>
              <a:rPr lang="en-US" sz="2000" b="1" dirty="0">
                <a:latin typeface="Georgia" panose="02040502050405020303" pitchFamily="18" charset="0"/>
              </a:rPr>
              <a:t>Other necessary meetings and duties to ensure sustainability of Coalition and commitment to strategic planning action items</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pic>
        <p:nvPicPr>
          <p:cNvPr id="3" name="Picture 2">
            <a:extLst>
              <a:ext uri="{FF2B5EF4-FFF2-40B4-BE49-F238E27FC236}">
                <a16:creationId xmlns:a16="http://schemas.microsoft.com/office/drawing/2014/main" id="{DCDF7A29-2B0B-D65C-0139-F7743C957F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1248" y="365760"/>
            <a:ext cx="2286000" cy="2286000"/>
          </a:xfrm>
          <a:prstGeom prst="rect">
            <a:avLst/>
          </a:prstGeom>
        </p:spPr>
      </p:pic>
    </p:spTree>
    <p:extLst>
      <p:ext uri="{BB962C8B-B14F-4D97-AF65-F5344CB8AC3E}">
        <p14:creationId xmlns:p14="http://schemas.microsoft.com/office/powerpoint/2010/main" val="3703886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41248" y="3024483"/>
            <a:ext cx="3600860" cy="2955693"/>
          </a:xfrm>
        </p:spPr>
        <p:txBody>
          <a:bodyPr anchor="t" anchorCtr="0">
            <a:noAutofit/>
          </a:bodyPr>
          <a:lstStyle/>
          <a:p>
            <a:r>
              <a:rPr lang="en-US" sz="2400" b="1" i="1" dirty="0">
                <a:latin typeface="Georgia"/>
              </a:rPr>
              <a:t>Nominees</a:t>
            </a:r>
            <a:endParaRPr lang="en-US" dirty="0"/>
          </a:p>
          <a:p>
            <a:pPr marL="285750" indent="-285750">
              <a:spcBef>
                <a:spcPts val="0"/>
              </a:spcBef>
              <a:spcAft>
                <a:spcPts val="600"/>
              </a:spcAft>
              <a:buFont typeface="Arial" panose="020B0604020202020204" pitchFamily="34" charset="0"/>
              <a:buChar char="•"/>
            </a:pPr>
            <a:endParaRPr lang="en-US" sz="2000" b="1" dirty="0">
              <a:latin typeface="Georgia"/>
            </a:endParaRPr>
          </a:p>
          <a:p>
            <a:pPr marL="285750" indent="-285750">
              <a:spcBef>
                <a:spcPts val="0"/>
              </a:spcBef>
              <a:spcAft>
                <a:spcPts val="600"/>
              </a:spcAft>
              <a:buFont typeface="Arial" panose="020B0604020202020204" pitchFamily="34" charset="0"/>
              <a:buChar char="•"/>
            </a:pPr>
            <a:r>
              <a:rPr lang="en-US" sz="2400" i="1" strike="sngStrike" dirty="0">
                <a:latin typeface="Georgia"/>
              </a:rPr>
              <a:t>Beatrice Beverly </a:t>
            </a:r>
            <a:r>
              <a:rPr lang="en-US" sz="2400" i="1" dirty="0">
                <a:latin typeface="Georgia"/>
              </a:rPr>
              <a:t> (requested to be removed)</a:t>
            </a:r>
            <a:endParaRPr lang="en-US"/>
          </a:p>
          <a:p>
            <a:pPr marL="285750" indent="-285750">
              <a:spcBef>
                <a:spcPts val="0"/>
              </a:spcBef>
              <a:spcAft>
                <a:spcPts val="600"/>
              </a:spcAft>
              <a:buFont typeface="Arial" panose="020B0604020202020204" pitchFamily="34" charset="0"/>
              <a:buChar char="•"/>
            </a:pPr>
            <a:r>
              <a:rPr lang="en-US" sz="2400" i="1" dirty="0">
                <a:latin typeface="Georgia"/>
              </a:rPr>
              <a:t>Kieana Franklin</a:t>
            </a:r>
          </a:p>
          <a:p>
            <a:pPr marL="285750" indent="-285750">
              <a:spcBef>
                <a:spcPts val="0"/>
              </a:spcBef>
              <a:spcAft>
                <a:spcPts val="600"/>
              </a:spcAft>
              <a:buFont typeface="Arial" panose="020B0604020202020204" pitchFamily="34" charset="0"/>
              <a:buChar char="•"/>
            </a:pPr>
            <a:r>
              <a:rPr lang="en-US" sz="2400" i="1" dirty="0">
                <a:latin typeface="Georgia"/>
              </a:rPr>
              <a:t>Damita Jefferson </a:t>
            </a:r>
          </a:p>
          <a:p>
            <a:pPr marL="285750" indent="-285750">
              <a:spcBef>
                <a:spcPts val="0"/>
              </a:spcBef>
              <a:spcAft>
                <a:spcPts val="600"/>
              </a:spcAft>
              <a:buFont typeface="Arial" panose="020B0604020202020204" pitchFamily="34" charset="0"/>
              <a:buChar char="•"/>
            </a:pPr>
            <a:r>
              <a:rPr lang="en-US" sz="2400" i="1" dirty="0">
                <a:latin typeface="Georgia"/>
              </a:rPr>
              <a:t>Brian Shobe </a:t>
            </a:r>
            <a:br>
              <a:rPr lang="en-US" sz="2000" b="1" dirty="0">
                <a:latin typeface="Georgia"/>
                <a:ea typeface="+mn-ea"/>
                <a:cs typeface="+mn-cs"/>
              </a:rPr>
            </a:br>
            <a:endParaRPr lang="en-US" sz="2000" b="1" dirty="0">
              <a:latin typeface="Georgia"/>
              <a:ea typeface="+mn-ea"/>
              <a:cs typeface="+mn-cs"/>
            </a:endParaRP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4FDCAAC-A420-20B2-ADDC-703B22424860}"/>
              </a:ext>
            </a:extLst>
          </p:cNvPr>
          <p:cNvSpPr>
            <a:spLocks noGrp="1"/>
          </p:cNvSpPr>
          <p:nvPr>
            <p:ph sz="half" idx="1"/>
          </p:nvPr>
        </p:nvSpPr>
        <p:spPr>
          <a:xfrm>
            <a:off x="5126418" y="552091"/>
            <a:ext cx="6224335" cy="5431536"/>
          </a:xfrm>
        </p:spPr>
        <p:txBody>
          <a:bodyPr anchor="ctr">
            <a:noAutofit/>
          </a:bodyPr>
          <a:lstStyle/>
          <a:p>
            <a:pPr marL="0" indent="0">
              <a:spcBef>
                <a:spcPts val="0"/>
              </a:spcBef>
              <a:spcAft>
                <a:spcPts val="600"/>
              </a:spcAft>
              <a:buNone/>
            </a:pPr>
            <a:r>
              <a:rPr lang="en-US" sz="2000" b="1" dirty="0">
                <a:latin typeface="Georgia" panose="02040502050405020303" pitchFamily="18" charset="0"/>
              </a:rPr>
              <a:t>The main role of a Member-at-Large is to provide support to the steering committee. Official duties and responsibilities are not fixed but instead vary according to the needs of the Coalition. A Member-at-Large, for example, may be tasked to head up a search to fill steering team vacancies.</a:t>
            </a:r>
          </a:p>
          <a:p>
            <a:pPr marL="0" indent="0">
              <a:spcBef>
                <a:spcPts val="0"/>
              </a:spcBef>
              <a:spcAft>
                <a:spcPts val="600"/>
              </a:spcAft>
              <a:buNone/>
            </a:pPr>
            <a:endParaRPr lang="en-US" sz="2000" b="1"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Commitment</a:t>
            </a:r>
          </a:p>
          <a:p>
            <a:pPr>
              <a:spcBef>
                <a:spcPts val="0"/>
              </a:spcBef>
              <a:spcAft>
                <a:spcPts val="600"/>
              </a:spcAft>
            </a:pPr>
            <a:r>
              <a:rPr lang="en-US" sz="2000" b="1" dirty="0">
                <a:latin typeface="Georgia" panose="02040502050405020303" pitchFamily="18" charset="0"/>
              </a:rPr>
              <a:t>Monthly steering team meetings</a:t>
            </a:r>
          </a:p>
          <a:p>
            <a:pPr>
              <a:spcBef>
                <a:spcPts val="0"/>
              </a:spcBef>
              <a:spcAft>
                <a:spcPts val="600"/>
              </a:spcAft>
            </a:pPr>
            <a:r>
              <a:rPr lang="en-US" sz="2000" b="1" dirty="0">
                <a:latin typeface="Georgia" panose="02040502050405020303" pitchFamily="18" charset="0"/>
              </a:rPr>
              <a:t>Quarterly coalition meetings</a:t>
            </a:r>
          </a:p>
          <a:p>
            <a:pPr>
              <a:spcBef>
                <a:spcPts val="0"/>
              </a:spcBef>
              <a:spcAft>
                <a:spcPts val="600"/>
              </a:spcAft>
            </a:pPr>
            <a:r>
              <a:rPr lang="en-US" sz="2000" b="1" dirty="0">
                <a:latin typeface="Georgia" panose="02040502050405020303" pitchFamily="18" charset="0"/>
              </a:rPr>
              <a:t>Other necessary meetings and duties to ensure sustainability of Coalition and commitment to strategic planning action items.</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pic>
        <p:nvPicPr>
          <p:cNvPr id="3" name="Picture 2">
            <a:extLst>
              <a:ext uri="{FF2B5EF4-FFF2-40B4-BE49-F238E27FC236}">
                <a16:creationId xmlns:a16="http://schemas.microsoft.com/office/drawing/2014/main" id="{DCDF7A29-2B0B-D65C-0139-F7743C957F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1248" y="365760"/>
            <a:ext cx="2286000" cy="2286000"/>
          </a:xfrm>
          <a:prstGeom prst="rect">
            <a:avLst/>
          </a:prstGeom>
        </p:spPr>
      </p:pic>
    </p:spTree>
    <p:extLst>
      <p:ext uri="{BB962C8B-B14F-4D97-AF65-F5344CB8AC3E}">
        <p14:creationId xmlns:p14="http://schemas.microsoft.com/office/powerpoint/2010/main" val="722027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41248" y="3024483"/>
            <a:ext cx="3600860" cy="2955693"/>
          </a:xfrm>
        </p:spPr>
        <p:txBody>
          <a:bodyPr anchor="t" anchorCtr="0">
            <a:noAutofit/>
          </a:bodyPr>
          <a:lstStyle/>
          <a:p>
            <a:r>
              <a:rPr lang="en-US" sz="2400" b="1" i="1" dirty="0">
                <a:latin typeface="Georgia" panose="02040502050405020303" pitchFamily="18" charset="0"/>
              </a:rPr>
              <a:t>Nominees</a:t>
            </a:r>
            <a:br>
              <a:rPr lang="en-US" sz="2400" b="1" i="1" dirty="0">
                <a:latin typeface="Georgia" panose="02040502050405020303" pitchFamily="18" charset="0"/>
              </a:rPr>
            </a:br>
            <a:br>
              <a:rPr lang="en-US" sz="2400" b="1" i="1" dirty="0">
                <a:latin typeface="Georgia" panose="02040502050405020303" pitchFamily="18" charset="0"/>
              </a:rPr>
            </a:br>
            <a:r>
              <a:rPr lang="en-US" sz="2400" i="1" dirty="0" err="1">
                <a:latin typeface="Georgia" panose="02040502050405020303" pitchFamily="18" charset="0"/>
              </a:rPr>
              <a:t>Kieana</a:t>
            </a:r>
            <a:r>
              <a:rPr lang="en-US" sz="2400" i="1" dirty="0">
                <a:latin typeface="Georgia" panose="02040502050405020303" pitchFamily="18" charset="0"/>
              </a:rPr>
              <a:t> Franklin</a:t>
            </a:r>
            <a:br>
              <a:rPr lang="en-US" sz="2400" i="1" dirty="0">
                <a:latin typeface="Georgia" panose="02040502050405020303" pitchFamily="18" charset="0"/>
              </a:rPr>
            </a:br>
            <a:r>
              <a:rPr lang="en-US" sz="2400" i="1" dirty="0">
                <a:latin typeface="Georgia" panose="02040502050405020303" pitchFamily="18" charset="0"/>
              </a:rPr>
              <a:t>Carey Haley</a:t>
            </a:r>
            <a:br>
              <a:rPr lang="en-US" sz="2400" i="1" dirty="0">
                <a:latin typeface="Georgia" panose="02040502050405020303" pitchFamily="18" charset="0"/>
              </a:rPr>
            </a:br>
            <a:r>
              <a:rPr lang="en-US" sz="2400" i="1" dirty="0">
                <a:latin typeface="Georgia" panose="02040502050405020303" pitchFamily="18" charset="0"/>
              </a:rPr>
              <a:t>Damita Jefferson</a:t>
            </a:r>
            <a:br>
              <a:rPr lang="en-US" sz="2400" i="1" dirty="0">
                <a:latin typeface="Georgia" panose="02040502050405020303" pitchFamily="18" charset="0"/>
              </a:rPr>
            </a:br>
            <a:r>
              <a:rPr lang="en-US" sz="2400" i="1" dirty="0">
                <a:latin typeface="Georgia" panose="02040502050405020303" pitchFamily="18" charset="0"/>
              </a:rPr>
              <a:t>Antonio Lipscomb</a:t>
            </a:r>
            <a:br>
              <a:rPr lang="en-US" sz="2400" i="1" dirty="0">
                <a:latin typeface="Georgia" panose="02040502050405020303" pitchFamily="18" charset="0"/>
              </a:rPr>
            </a:br>
            <a:r>
              <a:rPr lang="en-US" sz="2400" i="1" dirty="0">
                <a:latin typeface="Georgia" panose="02040502050405020303" pitchFamily="18" charset="0"/>
              </a:rPr>
              <a:t>Ashley Morgan</a:t>
            </a:r>
            <a:br>
              <a:rPr lang="en-US" sz="2400" i="1" dirty="0">
                <a:latin typeface="Georgia" panose="02040502050405020303" pitchFamily="18" charset="0"/>
              </a:rPr>
            </a:br>
            <a:r>
              <a:rPr lang="en-US" sz="2400" i="1" dirty="0">
                <a:latin typeface="Georgia" panose="02040502050405020303" pitchFamily="18" charset="0"/>
              </a:rPr>
              <a:t>Donita Royal</a:t>
            </a:r>
            <a:br>
              <a:rPr lang="en-US" sz="2400" i="1" dirty="0">
                <a:latin typeface="Georgia" panose="02040502050405020303" pitchFamily="18" charset="0"/>
              </a:rPr>
            </a:br>
            <a:r>
              <a:rPr lang="en-US" sz="2400" i="1" dirty="0">
                <a:latin typeface="Georgia" panose="02040502050405020303" pitchFamily="18" charset="0"/>
              </a:rPr>
              <a:t>Brian Shobe</a:t>
            </a:r>
            <a:br>
              <a:rPr lang="en-US" sz="2400" i="1" dirty="0">
                <a:latin typeface="Georgia" panose="02040502050405020303" pitchFamily="18" charset="0"/>
              </a:rPr>
            </a:br>
            <a:r>
              <a:rPr lang="en-US" sz="2400" i="1" dirty="0">
                <a:latin typeface="Georgia" panose="02040502050405020303" pitchFamily="18" charset="0"/>
              </a:rPr>
              <a:t>Katina Washington</a:t>
            </a:r>
            <a:endParaRPr lang="en-US" sz="4600" b="1" i="1" dirty="0">
              <a:latin typeface="Georgia" panose="02040502050405020303" pitchFamily="18" charset="0"/>
            </a:endParaRP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4FDCAAC-A420-20B2-ADDC-703B22424860}"/>
              </a:ext>
            </a:extLst>
          </p:cNvPr>
          <p:cNvSpPr>
            <a:spLocks noGrp="1"/>
          </p:cNvSpPr>
          <p:nvPr>
            <p:ph sz="half" idx="1"/>
          </p:nvPr>
        </p:nvSpPr>
        <p:spPr>
          <a:xfrm>
            <a:off x="5126418" y="552091"/>
            <a:ext cx="6224335" cy="5431536"/>
          </a:xfrm>
        </p:spPr>
        <p:txBody>
          <a:bodyPr anchor="ctr">
            <a:noAutofit/>
          </a:bodyPr>
          <a:lstStyle/>
          <a:p>
            <a:pPr marL="0" indent="0">
              <a:spcBef>
                <a:spcPts val="0"/>
              </a:spcBef>
              <a:spcAft>
                <a:spcPts val="600"/>
              </a:spcAft>
              <a:buNone/>
            </a:pPr>
            <a:r>
              <a:rPr lang="en-US" sz="2000" b="1" dirty="0">
                <a:latin typeface="Georgia" panose="02040502050405020303" pitchFamily="18" charset="0"/>
              </a:rPr>
              <a:t>Task force leaders lead task force breakouts at quarterly Coalition meetings, monitor task force progress on strategic plan goals and activities, and collaborate on efforts to implement coalition practices outlined in the strategic plan.</a:t>
            </a:r>
          </a:p>
          <a:p>
            <a:pPr marL="0" indent="0">
              <a:spcBef>
                <a:spcPts val="0"/>
              </a:spcBef>
              <a:spcAft>
                <a:spcPts val="600"/>
              </a:spcAft>
              <a:buNone/>
            </a:pPr>
            <a:endParaRPr lang="en-US" sz="2000" b="1"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Commitment</a:t>
            </a:r>
          </a:p>
          <a:p>
            <a:pPr>
              <a:spcBef>
                <a:spcPts val="0"/>
              </a:spcBef>
              <a:spcAft>
                <a:spcPts val="600"/>
              </a:spcAft>
            </a:pPr>
            <a:r>
              <a:rPr lang="en-US" sz="2000" b="1" dirty="0">
                <a:latin typeface="Georgia" panose="02040502050405020303" pitchFamily="18" charset="0"/>
              </a:rPr>
              <a:t>Complete/facilitate necessary meetings, actions to meet task force goals</a:t>
            </a:r>
          </a:p>
          <a:p>
            <a:pPr>
              <a:spcBef>
                <a:spcPts val="0"/>
              </a:spcBef>
              <a:spcAft>
                <a:spcPts val="600"/>
              </a:spcAft>
            </a:pPr>
            <a:r>
              <a:rPr lang="en-US" sz="2000" b="1" dirty="0">
                <a:latin typeface="Georgia" panose="02040502050405020303" pitchFamily="18" charset="0"/>
              </a:rPr>
              <a:t>Monthly steering team meetings</a:t>
            </a:r>
          </a:p>
          <a:p>
            <a:pPr>
              <a:spcBef>
                <a:spcPts val="0"/>
              </a:spcBef>
              <a:spcAft>
                <a:spcPts val="600"/>
              </a:spcAft>
            </a:pPr>
            <a:r>
              <a:rPr lang="en-US" sz="2000" b="1" dirty="0">
                <a:latin typeface="Georgia" panose="02040502050405020303" pitchFamily="18" charset="0"/>
              </a:rPr>
              <a:t>Quarterly Coalition meetings</a:t>
            </a:r>
          </a:p>
          <a:p>
            <a:pPr>
              <a:spcBef>
                <a:spcPts val="0"/>
              </a:spcBef>
              <a:spcAft>
                <a:spcPts val="600"/>
              </a:spcAft>
            </a:pPr>
            <a:r>
              <a:rPr lang="en-US" sz="2000" b="1" dirty="0">
                <a:latin typeface="Georgia" panose="02040502050405020303" pitchFamily="18" charset="0"/>
              </a:rPr>
              <a:t>Participation in community-based, Coalition sponsored or involved events</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pic>
        <p:nvPicPr>
          <p:cNvPr id="3" name="Picture 2">
            <a:extLst>
              <a:ext uri="{FF2B5EF4-FFF2-40B4-BE49-F238E27FC236}">
                <a16:creationId xmlns:a16="http://schemas.microsoft.com/office/drawing/2014/main" id="{DCDF7A29-2B0B-D65C-0139-F7743C957F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1248" y="365760"/>
            <a:ext cx="2286000" cy="2286000"/>
          </a:xfrm>
          <a:prstGeom prst="rect">
            <a:avLst/>
          </a:prstGeom>
        </p:spPr>
      </p:pic>
    </p:spTree>
    <p:extLst>
      <p:ext uri="{BB962C8B-B14F-4D97-AF65-F5344CB8AC3E}">
        <p14:creationId xmlns:p14="http://schemas.microsoft.com/office/powerpoint/2010/main" val="4105448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38200" y="365125"/>
            <a:ext cx="10515600" cy="1325563"/>
          </a:xfrm>
        </p:spPr>
        <p:txBody>
          <a:bodyPr vert="horz" lIns="91440" tIns="45720" rIns="91440" bIns="45720" rtlCol="0" anchor="ctr">
            <a:noAutofit/>
          </a:bodyPr>
          <a:lstStyle/>
          <a:p>
            <a:r>
              <a:rPr lang="en-US" sz="3200" b="1" dirty="0">
                <a:latin typeface="Georgia"/>
              </a:rPr>
              <a:t>Antonio Lipscomb </a:t>
            </a:r>
            <a:br>
              <a:rPr lang="en-US" sz="3200" b="1" dirty="0">
                <a:latin typeface="Georgia"/>
              </a:rPr>
            </a:br>
            <a:r>
              <a:rPr lang="en-US" sz="3200" i="1" dirty="0">
                <a:latin typeface="Georgia"/>
              </a:rPr>
              <a:t>*Biography not provided by the email due date</a:t>
            </a:r>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4FDCAAC-A420-20B2-ADDC-703B22424860}"/>
              </a:ext>
            </a:extLst>
          </p:cNvPr>
          <p:cNvSpPr>
            <a:spLocks noGrp="1"/>
          </p:cNvSpPr>
          <p:nvPr>
            <p:ph sz="half" idx="1"/>
          </p:nvPr>
        </p:nvSpPr>
        <p:spPr>
          <a:xfrm>
            <a:off x="838200" y="1810634"/>
            <a:ext cx="10515600" cy="4251960"/>
          </a:xfrm>
        </p:spPr>
        <p:txBody>
          <a:bodyPr vert="horz" lIns="91440" tIns="45720" rIns="91440" bIns="45720" rtlCol="0" anchor="t">
            <a:noAutofit/>
          </a:bodyPr>
          <a:lstStyle/>
          <a:p>
            <a:pPr marL="0" indent="0">
              <a:buNone/>
            </a:pPr>
            <a:r>
              <a:rPr lang="en-US" sz="1600" dirty="0">
                <a:latin typeface="Georgia"/>
              </a:rPr>
              <a:t>Antonio Lipscomb, Founder of the Community Church Indy and National Political Network, and a radio broadcaster through Urban One programming. I also have an organization for re-entry clients that is called Indiana Re-entry, we provide wrap-around services to member of the community that has a criminal background that helps them transition back into society, we also have an umbrella company under our re-entry program which is the Community Ambassadors Church Coalition. This organization that helps the re-entry program through a faith-based approach. My vision is to have a faith-based community represent the morality of our city. As President I am looking to partner with church leaders, Elected Officials, and community servants, to represent our interest, and support our communities from gentrification, recidivism, and violence. I have recognized that there are issues arising in our community. Lastly, I have a full apprenticeship program for trades such as plumbing, painting, electrical, carpentry, masonry, and HVAC. I also provide vocational construction training as well. There are four areas that we have focused on, which are, health &amp;amp; wellness / mental health, homicides, re-entry, and education. We plan to come together as one. As the President over all of these programs is to create a life changing atmosphere for our community. I am a Pastor who support the community and understands the interpretation of life and that life relies on direction from God. I created these programs to show the community and encourage them to focus on the Bible, and their goals, and God will support them.</a:t>
            </a:r>
          </a:p>
          <a:p>
            <a:pPr marL="0" indent="0">
              <a:buNone/>
            </a:pPr>
            <a:endParaRPr lang="en-US" sz="1600" dirty="0">
              <a:latin typeface="Georgia" panose="02040502050405020303" pitchFamily="18" charset="0"/>
            </a:endParaRP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432226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41248" y="3024483"/>
            <a:ext cx="3600860" cy="2955693"/>
          </a:xfrm>
        </p:spPr>
        <p:txBody>
          <a:bodyPr anchor="t" anchorCtr="0">
            <a:noAutofit/>
          </a:bodyPr>
          <a:lstStyle/>
          <a:p>
            <a:r>
              <a:rPr lang="en-US" sz="2400" b="1" i="1" dirty="0">
                <a:latin typeface="Georgia" panose="02040502050405020303" pitchFamily="18" charset="0"/>
              </a:rPr>
              <a:t>Nominees</a:t>
            </a:r>
            <a:br>
              <a:rPr lang="en-US" sz="2400" b="1" i="1" dirty="0">
                <a:latin typeface="Georgia" panose="02040502050405020303" pitchFamily="18" charset="0"/>
              </a:rPr>
            </a:br>
            <a:br>
              <a:rPr lang="en-US" sz="2400" b="1" i="1" dirty="0">
                <a:latin typeface="Georgia" panose="02040502050405020303" pitchFamily="18" charset="0"/>
              </a:rPr>
            </a:br>
            <a:r>
              <a:rPr lang="en-US" sz="2400" i="1" dirty="0">
                <a:latin typeface="Georgia" panose="02040502050405020303" pitchFamily="18" charset="0"/>
              </a:rPr>
              <a:t>Damita Jefferson</a:t>
            </a:r>
            <a:br>
              <a:rPr lang="en-US" sz="2400" i="1" dirty="0">
                <a:latin typeface="Georgia" panose="02040502050405020303" pitchFamily="18" charset="0"/>
              </a:rPr>
            </a:br>
            <a:r>
              <a:rPr lang="en-US" sz="2400" i="1" dirty="0">
                <a:latin typeface="Georgia" panose="02040502050405020303" pitchFamily="18" charset="0"/>
              </a:rPr>
              <a:t>Ashley Morgan</a:t>
            </a:r>
            <a:br>
              <a:rPr lang="en-US" sz="2400" i="1" dirty="0">
                <a:latin typeface="Georgia" panose="02040502050405020303" pitchFamily="18" charset="0"/>
              </a:rPr>
            </a:br>
            <a:r>
              <a:rPr lang="en-US" sz="2400" i="1" dirty="0">
                <a:latin typeface="Georgia" panose="02040502050405020303" pitchFamily="18" charset="0"/>
              </a:rPr>
              <a:t>Drew </a:t>
            </a:r>
            <a:r>
              <a:rPr lang="en-US" sz="2400" i="1" dirty="0" err="1">
                <a:latin typeface="Georgia" panose="02040502050405020303" pitchFamily="18" charset="0"/>
              </a:rPr>
              <a:t>Neddo</a:t>
            </a:r>
            <a:br>
              <a:rPr lang="en-US" sz="2400" i="1" dirty="0">
                <a:latin typeface="Georgia" panose="02040502050405020303" pitchFamily="18" charset="0"/>
              </a:rPr>
            </a:br>
            <a:r>
              <a:rPr lang="en-US" sz="2400" i="1" dirty="0">
                <a:latin typeface="Georgia" panose="02040502050405020303" pitchFamily="18" charset="0"/>
              </a:rPr>
              <a:t>Donita Royal</a:t>
            </a:r>
            <a:br>
              <a:rPr lang="en-US" sz="2400" i="1" dirty="0">
                <a:latin typeface="Georgia" panose="02040502050405020303" pitchFamily="18" charset="0"/>
              </a:rPr>
            </a:br>
            <a:r>
              <a:rPr lang="en-US" sz="2400" i="1" dirty="0">
                <a:latin typeface="Georgia" panose="02040502050405020303" pitchFamily="18" charset="0"/>
              </a:rPr>
              <a:t>Katina Washington</a:t>
            </a:r>
            <a:br>
              <a:rPr lang="en-US" sz="2400" i="1" dirty="0">
                <a:latin typeface="Georgia" panose="02040502050405020303" pitchFamily="18" charset="0"/>
              </a:rPr>
            </a:br>
            <a:r>
              <a:rPr lang="en-US" sz="2400" i="1" dirty="0">
                <a:latin typeface="Georgia" panose="02040502050405020303" pitchFamily="18" charset="0"/>
              </a:rPr>
              <a:t>Anthony Wright Sr</a:t>
            </a:r>
            <a:endParaRPr lang="en-US" sz="4600" b="1" i="1" dirty="0">
              <a:latin typeface="Georgia" panose="02040502050405020303" pitchFamily="18" charset="0"/>
            </a:endParaRP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4FDCAAC-A420-20B2-ADDC-703B22424860}"/>
              </a:ext>
            </a:extLst>
          </p:cNvPr>
          <p:cNvSpPr>
            <a:spLocks noGrp="1"/>
          </p:cNvSpPr>
          <p:nvPr>
            <p:ph sz="half" idx="1"/>
          </p:nvPr>
        </p:nvSpPr>
        <p:spPr>
          <a:xfrm>
            <a:off x="5126418" y="552091"/>
            <a:ext cx="6224335" cy="5431536"/>
          </a:xfrm>
        </p:spPr>
        <p:txBody>
          <a:bodyPr anchor="ctr">
            <a:noAutofit/>
          </a:bodyPr>
          <a:lstStyle/>
          <a:p>
            <a:pPr marL="0" indent="0">
              <a:spcBef>
                <a:spcPts val="0"/>
              </a:spcBef>
              <a:spcAft>
                <a:spcPts val="600"/>
              </a:spcAft>
              <a:buNone/>
            </a:pPr>
            <a:r>
              <a:rPr lang="en-US" sz="2000" b="1" dirty="0">
                <a:latin typeface="Georgia" panose="02040502050405020303" pitchFamily="18" charset="0"/>
              </a:rPr>
              <a:t>Task force leaders lead task force breakouts at quarterly Coalition meetings, monitor task force progress on strategic plan goals and activities, and collaborate on efforts to implement coalition practices outlined in the strategic plan.</a:t>
            </a:r>
          </a:p>
          <a:p>
            <a:pPr marL="0" indent="0">
              <a:spcBef>
                <a:spcPts val="0"/>
              </a:spcBef>
              <a:spcAft>
                <a:spcPts val="600"/>
              </a:spcAft>
              <a:buNone/>
            </a:pPr>
            <a:endParaRPr lang="en-US" sz="2000" b="1"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Commitment</a:t>
            </a:r>
          </a:p>
          <a:p>
            <a:pPr>
              <a:spcBef>
                <a:spcPts val="0"/>
              </a:spcBef>
              <a:spcAft>
                <a:spcPts val="600"/>
              </a:spcAft>
            </a:pPr>
            <a:r>
              <a:rPr lang="en-US" sz="2000" b="1" dirty="0">
                <a:latin typeface="Georgia" panose="02040502050405020303" pitchFamily="18" charset="0"/>
              </a:rPr>
              <a:t>Complete/facilitate necessary meetings, actions to meet task force goals</a:t>
            </a:r>
          </a:p>
          <a:p>
            <a:pPr>
              <a:spcBef>
                <a:spcPts val="0"/>
              </a:spcBef>
              <a:spcAft>
                <a:spcPts val="600"/>
              </a:spcAft>
            </a:pPr>
            <a:r>
              <a:rPr lang="en-US" sz="2000" b="1" dirty="0">
                <a:latin typeface="Georgia" panose="02040502050405020303" pitchFamily="18" charset="0"/>
              </a:rPr>
              <a:t>Monthly steering team meetings</a:t>
            </a:r>
          </a:p>
          <a:p>
            <a:pPr>
              <a:spcBef>
                <a:spcPts val="0"/>
              </a:spcBef>
              <a:spcAft>
                <a:spcPts val="600"/>
              </a:spcAft>
            </a:pPr>
            <a:r>
              <a:rPr lang="en-US" sz="2000" b="1" dirty="0">
                <a:latin typeface="Georgia" panose="02040502050405020303" pitchFamily="18" charset="0"/>
              </a:rPr>
              <a:t>Quarterly Coalition meetings</a:t>
            </a:r>
          </a:p>
          <a:p>
            <a:pPr>
              <a:spcBef>
                <a:spcPts val="0"/>
              </a:spcBef>
              <a:spcAft>
                <a:spcPts val="600"/>
              </a:spcAft>
            </a:pPr>
            <a:r>
              <a:rPr lang="en-US" sz="2000" b="1" dirty="0">
                <a:latin typeface="Georgia" panose="02040502050405020303" pitchFamily="18" charset="0"/>
              </a:rPr>
              <a:t>Participation in community-based, Coalition sponsored or involved events</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pic>
        <p:nvPicPr>
          <p:cNvPr id="3" name="Picture 2">
            <a:extLst>
              <a:ext uri="{FF2B5EF4-FFF2-40B4-BE49-F238E27FC236}">
                <a16:creationId xmlns:a16="http://schemas.microsoft.com/office/drawing/2014/main" id="{DCDF7A29-2B0B-D65C-0139-F7743C957F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1248" y="365760"/>
            <a:ext cx="2286000" cy="2286000"/>
          </a:xfrm>
          <a:prstGeom prst="rect">
            <a:avLst/>
          </a:prstGeom>
        </p:spPr>
      </p:pic>
    </p:spTree>
    <p:extLst>
      <p:ext uri="{BB962C8B-B14F-4D97-AF65-F5344CB8AC3E}">
        <p14:creationId xmlns:p14="http://schemas.microsoft.com/office/powerpoint/2010/main" val="3328057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41248" y="3024483"/>
            <a:ext cx="3600860" cy="2955693"/>
          </a:xfrm>
        </p:spPr>
        <p:txBody>
          <a:bodyPr anchor="t" anchorCtr="0">
            <a:noAutofit/>
          </a:bodyPr>
          <a:lstStyle/>
          <a:p>
            <a:r>
              <a:rPr lang="en-US" sz="2400" b="1" i="1" dirty="0">
                <a:latin typeface="Georgia" panose="02040502050405020303" pitchFamily="18" charset="0"/>
              </a:rPr>
              <a:t>Nominees</a:t>
            </a:r>
            <a:br>
              <a:rPr lang="en-US" sz="2400" b="1" i="1" dirty="0">
                <a:latin typeface="Georgia" panose="02040502050405020303" pitchFamily="18" charset="0"/>
              </a:rPr>
            </a:br>
            <a:br>
              <a:rPr lang="en-US" sz="2400" b="1" i="1" dirty="0">
                <a:latin typeface="Georgia" panose="02040502050405020303" pitchFamily="18" charset="0"/>
              </a:rPr>
            </a:br>
            <a:r>
              <a:rPr lang="en-US" sz="2400" i="1" dirty="0">
                <a:latin typeface="Georgia" panose="02040502050405020303" pitchFamily="18" charset="0"/>
              </a:rPr>
              <a:t>Ashley Morgan</a:t>
            </a:r>
            <a:br>
              <a:rPr lang="en-US" sz="2400" i="1" dirty="0">
                <a:latin typeface="Georgia" panose="02040502050405020303" pitchFamily="18" charset="0"/>
              </a:rPr>
            </a:br>
            <a:r>
              <a:rPr lang="en-US" sz="2400" i="1" dirty="0">
                <a:latin typeface="Georgia" panose="02040502050405020303" pitchFamily="18" charset="0"/>
              </a:rPr>
              <a:t>Lashauna Triplett</a:t>
            </a:r>
            <a:br>
              <a:rPr lang="en-US" sz="2400" i="1" dirty="0">
                <a:latin typeface="Georgia" panose="02040502050405020303" pitchFamily="18" charset="0"/>
              </a:rPr>
            </a:br>
            <a:r>
              <a:rPr lang="en-US" sz="2400" i="1" dirty="0">
                <a:latin typeface="Georgia" panose="02040502050405020303" pitchFamily="18" charset="0"/>
              </a:rPr>
              <a:t>Katina Washington</a:t>
            </a:r>
            <a:endParaRPr lang="en-US" sz="4600" b="1" i="1" dirty="0">
              <a:latin typeface="Georgia" panose="02040502050405020303" pitchFamily="18" charset="0"/>
            </a:endParaRP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4FDCAAC-A420-20B2-ADDC-703B22424860}"/>
              </a:ext>
            </a:extLst>
          </p:cNvPr>
          <p:cNvSpPr>
            <a:spLocks noGrp="1"/>
          </p:cNvSpPr>
          <p:nvPr>
            <p:ph sz="half" idx="1"/>
          </p:nvPr>
        </p:nvSpPr>
        <p:spPr>
          <a:xfrm>
            <a:off x="5126418" y="552091"/>
            <a:ext cx="6224335" cy="5431536"/>
          </a:xfrm>
        </p:spPr>
        <p:txBody>
          <a:bodyPr anchor="ctr">
            <a:noAutofit/>
          </a:bodyPr>
          <a:lstStyle/>
          <a:p>
            <a:pPr marL="0" indent="0">
              <a:spcBef>
                <a:spcPts val="0"/>
              </a:spcBef>
              <a:spcAft>
                <a:spcPts val="600"/>
              </a:spcAft>
              <a:buNone/>
            </a:pPr>
            <a:r>
              <a:rPr lang="en-US" sz="2000" b="1" dirty="0">
                <a:latin typeface="Georgia" panose="02040502050405020303" pitchFamily="18" charset="0"/>
              </a:rPr>
              <a:t>Task force leaders lead task force breakouts at quarterly Coalition meetings, monitor task force progress on strategic plan goals and activities, and collaborate on efforts to implement coalition practices outlined in the strategic plan.</a:t>
            </a:r>
          </a:p>
          <a:p>
            <a:pPr marL="0" indent="0">
              <a:spcBef>
                <a:spcPts val="0"/>
              </a:spcBef>
              <a:spcAft>
                <a:spcPts val="600"/>
              </a:spcAft>
              <a:buNone/>
            </a:pPr>
            <a:endParaRPr lang="en-US" sz="2000" b="1"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Commitment</a:t>
            </a:r>
          </a:p>
          <a:p>
            <a:pPr>
              <a:spcBef>
                <a:spcPts val="0"/>
              </a:spcBef>
              <a:spcAft>
                <a:spcPts val="600"/>
              </a:spcAft>
            </a:pPr>
            <a:r>
              <a:rPr lang="en-US" sz="2000" b="1" dirty="0">
                <a:latin typeface="Georgia" panose="02040502050405020303" pitchFamily="18" charset="0"/>
              </a:rPr>
              <a:t>Complete/facilitate necessary meetings, actions to meet task force goals</a:t>
            </a:r>
          </a:p>
          <a:p>
            <a:pPr>
              <a:spcBef>
                <a:spcPts val="0"/>
              </a:spcBef>
              <a:spcAft>
                <a:spcPts val="600"/>
              </a:spcAft>
            </a:pPr>
            <a:r>
              <a:rPr lang="en-US" sz="2000" b="1" dirty="0">
                <a:latin typeface="Georgia" panose="02040502050405020303" pitchFamily="18" charset="0"/>
              </a:rPr>
              <a:t>Monthly steering team meetings</a:t>
            </a:r>
          </a:p>
          <a:p>
            <a:pPr>
              <a:spcBef>
                <a:spcPts val="0"/>
              </a:spcBef>
              <a:spcAft>
                <a:spcPts val="600"/>
              </a:spcAft>
            </a:pPr>
            <a:r>
              <a:rPr lang="en-US" sz="2000" b="1" dirty="0">
                <a:latin typeface="Georgia" panose="02040502050405020303" pitchFamily="18" charset="0"/>
              </a:rPr>
              <a:t>Quarterly Coalition meetings</a:t>
            </a:r>
          </a:p>
          <a:p>
            <a:pPr>
              <a:spcBef>
                <a:spcPts val="0"/>
              </a:spcBef>
              <a:spcAft>
                <a:spcPts val="600"/>
              </a:spcAft>
            </a:pPr>
            <a:r>
              <a:rPr lang="en-US" sz="2000" b="1" dirty="0">
                <a:latin typeface="Georgia" panose="02040502050405020303" pitchFamily="18" charset="0"/>
              </a:rPr>
              <a:t>Participation in community-based, Coalition sponsored or involved events</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pic>
        <p:nvPicPr>
          <p:cNvPr id="3" name="Picture 2">
            <a:extLst>
              <a:ext uri="{FF2B5EF4-FFF2-40B4-BE49-F238E27FC236}">
                <a16:creationId xmlns:a16="http://schemas.microsoft.com/office/drawing/2014/main" id="{DCDF7A29-2B0B-D65C-0139-F7743C957F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1248" y="365760"/>
            <a:ext cx="2286000" cy="2286000"/>
          </a:xfrm>
          <a:prstGeom prst="rect">
            <a:avLst/>
          </a:prstGeom>
        </p:spPr>
      </p:pic>
    </p:spTree>
    <p:extLst>
      <p:ext uri="{BB962C8B-B14F-4D97-AF65-F5344CB8AC3E}">
        <p14:creationId xmlns:p14="http://schemas.microsoft.com/office/powerpoint/2010/main" val="2221946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41248" y="3024483"/>
            <a:ext cx="3600860" cy="2955693"/>
          </a:xfrm>
        </p:spPr>
        <p:txBody>
          <a:bodyPr anchor="t" anchorCtr="0">
            <a:noAutofit/>
          </a:bodyPr>
          <a:lstStyle/>
          <a:p>
            <a:r>
              <a:rPr lang="en-US" sz="2400" b="1" i="1" dirty="0">
                <a:latin typeface="Georgia" panose="02040502050405020303" pitchFamily="18" charset="0"/>
              </a:rPr>
              <a:t>Nominees</a:t>
            </a:r>
            <a:br>
              <a:rPr lang="en-US" sz="2400" b="1" i="1" dirty="0">
                <a:latin typeface="Georgia" panose="02040502050405020303" pitchFamily="18" charset="0"/>
              </a:rPr>
            </a:br>
            <a:br>
              <a:rPr lang="en-US" sz="2400" b="1" i="1" dirty="0">
                <a:latin typeface="Georgia" panose="02040502050405020303" pitchFamily="18" charset="0"/>
              </a:rPr>
            </a:br>
            <a:r>
              <a:rPr lang="en-US" sz="2400" i="1" dirty="0">
                <a:latin typeface="Georgia" panose="02040502050405020303" pitchFamily="18" charset="0"/>
              </a:rPr>
              <a:t>Beatrice Beverly</a:t>
            </a:r>
            <a:br>
              <a:rPr lang="en-US" sz="2400" i="1" dirty="0">
                <a:latin typeface="Georgia" panose="02040502050405020303" pitchFamily="18" charset="0"/>
              </a:rPr>
            </a:br>
            <a:r>
              <a:rPr lang="en-US" sz="2400" i="1" dirty="0">
                <a:latin typeface="Georgia" panose="02040502050405020303" pitchFamily="18" charset="0"/>
              </a:rPr>
              <a:t>Carey Haley</a:t>
            </a:r>
            <a:br>
              <a:rPr lang="en-US" sz="2400" i="1" dirty="0">
                <a:latin typeface="Georgia" panose="02040502050405020303" pitchFamily="18" charset="0"/>
              </a:rPr>
            </a:br>
            <a:r>
              <a:rPr lang="en-US" sz="2400" i="1" dirty="0">
                <a:latin typeface="Georgia" panose="02040502050405020303" pitchFamily="18" charset="0"/>
              </a:rPr>
              <a:t>Donita Royal</a:t>
            </a:r>
            <a:endParaRPr lang="en-US" sz="4600" b="1" i="1" dirty="0">
              <a:latin typeface="Georgia" panose="02040502050405020303" pitchFamily="18" charset="0"/>
            </a:endParaRP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4FDCAAC-A420-20B2-ADDC-703B22424860}"/>
              </a:ext>
            </a:extLst>
          </p:cNvPr>
          <p:cNvSpPr>
            <a:spLocks noGrp="1"/>
          </p:cNvSpPr>
          <p:nvPr>
            <p:ph sz="half" idx="1"/>
          </p:nvPr>
        </p:nvSpPr>
        <p:spPr>
          <a:xfrm>
            <a:off x="5126418" y="552091"/>
            <a:ext cx="6224335" cy="5431536"/>
          </a:xfrm>
        </p:spPr>
        <p:txBody>
          <a:bodyPr anchor="ctr">
            <a:noAutofit/>
          </a:bodyPr>
          <a:lstStyle/>
          <a:p>
            <a:pPr marL="0" indent="0">
              <a:spcBef>
                <a:spcPts val="0"/>
              </a:spcBef>
              <a:spcAft>
                <a:spcPts val="600"/>
              </a:spcAft>
              <a:buNone/>
            </a:pPr>
            <a:r>
              <a:rPr lang="en-US" sz="2000" b="1" dirty="0">
                <a:latin typeface="Georgia" panose="02040502050405020303" pitchFamily="18" charset="0"/>
              </a:rPr>
              <a:t>Task force leaders lead task force breakouts at quarterly Coalition meetings, monitor task force progress on strategic plan goals and activities, and collaborate on efforts to implement coalition practices outlined in the strategic plan.</a:t>
            </a:r>
          </a:p>
          <a:p>
            <a:pPr marL="0" indent="0">
              <a:spcBef>
                <a:spcPts val="0"/>
              </a:spcBef>
              <a:spcAft>
                <a:spcPts val="600"/>
              </a:spcAft>
              <a:buNone/>
            </a:pPr>
            <a:endParaRPr lang="en-US" sz="2000" b="1"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Commitment</a:t>
            </a:r>
          </a:p>
          <a:p>
            <a:pPr>
              <a:spcBef>
                <a:spcPts val="0"/>
              </a:spcBef>
              <a:spcAft>
                <a:spcPts val="600"/>
              </a:spcAft>
            </a:pPr>
            <a:r>
              <a:rPr lang="en-US" sz="2000" b="1" dirty="0">
                <a:latin typeface="Georgia" panose="02040502050405020303" pitchFamily="18" charset="0"/>
              </a:rPr>
              <a:t>Complete/facilitate necessary meetings, actions to meet task force goals</a:t>
            </a:r>
          </a:p>
          <a:p>
            <a:pPr>
              <a:spcBef>
                <a:spcPts val="0"/>
              </a:spcBef>
              <a:spcAft>
                <a:spcPts val="600"/>
              </a:spcAft>
            </a:pPr>
            <a:r>
              <a:rPr lang="en-US" sz="2000" b="1" dirty="0">
                <a:latin typeface="Georgia" panose="02040502050405020303" pitchFamily="18" charset="0"/>
              </a:rPr>
              <a:t>Monthly steering team meetings</a:t>
            </a:r>
          </a:p>
          <a:p>
            <a:pPr>
              <a:spcBef>
                <a:spcPts val="0"/>
              </a:spcBef>
              <a:spcAft>
                <a:spcPts val="600"/>
              </a:spcAft>
            </a:pPr>
            <a:r>
              <a:rPr lang="en-US" sz="2000" b="1" dirty="0">
                <a:latin typeface="Georgia" panose="02040502050405020303" pitchFamily="18" charset="0"/>
              </a:rPr>
              <a:t>Quarterly Coalition meetings</a:t>
            </a:r>
          </a:p>
          <a:p>
            <a:pPr>
              <a:spcBef>
                <a:spcPts val="0"/>
              </a:spcBef>
              <a:spcAft>
                <a:spcPts val="600"/>
              </a:spcAft>
            </a:pPr>
            <a:r>
              <a:rPr lang="en-US" sz="2000" b="1" dirty="0">
                <a:latin typeface="Georgia" panose="02040502050405020303" pitchFamily="18" charset="0"/>
              </a:rPr>
              <a:t>Participation in community-based, Coalition sponsored or involved events</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pic>
        <p:nvPicPr>
          <p:cNvPr id="3" name="Picture 2">
            <a:extLst>
              <a:ext uri="{FF2B5EF4-FFF2-40B4-BE49-F238E27FC236}">
                <a16:creationId xmlns:a16="http://schemas.microsoft.com/office/drawing/2014/main" id="{DCDF7A29-2B0B-D65C-0139-F7743C957F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1248" y="365760"/>
            <a:ext cx="2286000" cy="2286000"/>
          </a:xfrm>
          <a:prstGeom prst="rect">
            <a:avLst/>
          </a:prstGeom>
        </p:spPr>
      </p:pic>
    </p:spTree>
    <p:extLst>
      <p:ext uri="{BB962C8B-B14F-4D97-AF65-F5344CB8AC3E}">
        <p14:creationId xmlns:p14="http://schemas.microsoft.com/office/powerpoint/2010/main" val="1164224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A5BD-1CE6-BA2B-34D7-DF78E9A76022}"/>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b="1">
                <a:latin typeface="Georgia" panose="02040502050405020303" pitchFamily="18" charset="0"/>
              </a:rPr>
              <a:t>Steering team</a:t>
            </a:r>
          </a:p>
        </p:txBody>
      </p:sp>
      <p:pic>
        <p:nvPicPr>
          <p:cNvPr id="8" name="Content Placeholder 7" descr="A group of people standing in front of a projection screen&#10;&#10;Description automatically generated">
            <a:extLst>
              <a:ext uri="{FF2B5EF4-FFF2-40B4-BE49-F238E27FC236}">
                <a16:creationId xmlns:a16="http://schemas.microsoft.com/office/drawing/2014/main" id="{42C9EEC9-F531-D67D-2C1A-CB7BEA9786A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419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2" name="Text Placeholder 11">
            <a:extLst>
              <a:ext uri="{FF2B5EF4-FFF2-40B4-BE49-F238E27FC236}">
                <a16:creationId xmlns:a16="http://schemas.microsoft.com/office/drawing/2014/main" id="{8DCFAE3F-0940-4EF6-36A7-45FB77B262E9}"/>
              </a:ext>
            </a:extLst>
          </p:cNvPr>
          <p:cNvSpPr>
            <a:spLocks noGrp="1"/>
          </p:cNvSpPr>
          <p:nvPr>
            <p:ph type="body" sz="half" idx="2"/>
          </p:nvPr>
        </p:nvSpPr>
        <p:spPr>
          <a:xfrm>
            <a:off x="2832472" y="4224190"/>
            <a:ext cx="8412480" cy="2452687"/>
          </a:xfrm>
        </p:spPr>
        <p:txBody>
          <a:bodyPr vert="horz" lIns="91440" tIns="45720" rIns="91440" bIns="45720" rtlCol="0" anchor="ctr">
            <a:noAutofit/>
          </a:bodyPr>
          <a:lstStyle/>
          <a:p>
            <a:pPr marL="285750" indent="-228600">
              <a:lnSpc>
                <a:spcPct val="100000"/>
              </a:lnSpc>
              <a:spcBef>
                <a:spcPts val="0"/>
              </a:spcBef>
              <a:buFont typeface="Arial" panose="020B0604020202020204" pitchFamily="34" charset="0"/>
              <a:buChar char="•"/>
            </a:pPr>
            <a:r>
              <a:rPr lang="en-US" sz="1800" dirty="0">
                <a:latin typeface="Georgia"/>
              </a:rPr>
              <a:t>Elected Co-chair: Tiffany Davis</a:t>
            </a:r>
          </a:p>
          <a:p>
            <a:pPr marL="285750" indent="-228600">
              <a:lnSpc>
                <a:spcPct val="100000"/>
              </a:lnSpc>
              <a:spcBef>
                <a:spcPts val="0"/>
              </a:spcBef>
              <a:buFont typeface="Arial" panose="020B0604020202020204" pitchFamily="34" charset="0"/>
              <a:buChar char="•"/>
            </a:pPr>
            <a:r>
              <a:rPr lang="en-US" sz="1800" dirty="0">
                <a:latin typeface="Georgia"/>
              </a:rPr>
              <a:t>Appointed Co-chair: Corey Davis</a:t>
            </a:r>
          </a:p>
          <a:p>
            <a:pPr marL="285750" indent="-228600">
              <a:lnSpc>
                <a:spcPct val="100000"/>
              </a:lnSpc>
              <a:spcBef>
                <a:spcPts val="0"/>
              </a:spcBef>
              <a:buFont typeface="Arial" panose="020B0604020202020204" pitchFamily="34" charset="0"/>
              <a:buChar char="•"/>
            </a:pPr>
            <a:r>
              <a:rPr lang="en-US" sz="1800" dirty="0">
                <a:latin typeface="Georgia"/>
              </a:rPr>
              <a:t>Member-at-Large: Anthony Beverly</a:t>
            </a:r>
          </a:p>
          <a:p>
            <a:pPr marL="285750" indent="-228600">
              <a:lnSpc>
                <a:spcPct val="100000"/>
              </a:lnSpc>
              <a:spcBef>
                <a:spcPts val="0"/>
              </a:spcBef>
              <a:buFont typeface="Arial" panose="020B0604020202020204" pitchFamily="34" charset="0"/>
              <a:buChar char="•"/>
            </a:pPr>
            <a:r>
              <a:rPr lang="en-US" sz="1800" dirty="0">
                <a:latin typeface="Georgia"/>
              </a:rPr>
              <a:t>Crisis Response Task Force Lead: Della Brown</a:t>
            </a:r>
          </a:p>
          <a:p>
            <a:pPr marL="285750" indent="-228600">
              <a:lnSpc>
                <a:spcPct val="100000"/>
              </a:lnSpc>
              <a:spcBef>
                <a:spcPts val="0"/>
              </a:spcBef>
              <a:buFont typeface="Arial" panose="020B0604020202020204" pitchFamily="34" charset="0"/>
              <a:buChar char="•"/>
            </a:pPr>
            <a:r>
              <a:rPr lang="en-US" sz="1800" dirty="0">
                <a:latin typeface="Georgia"/>
              </a:rPr>
              <a:t>Family Care Task Force Co-Leads: Brian Shobe, Carey Haley</a:t>
            </a:r>
          </a:p>
          <a:p>
            <a:pPr marL="285750" indent="-228600">
              <a:lnSpc>
                <a:spcPct val="100000"/>
              </a:lnSpc>
              <a:spcBef>
                <a:spcPts val="0"/>
              </a:spcBef>
              <a:buFont typeface="Arial" panose="020B0604020202020204" pitchFamily="34" charset="0"/>
              <a:buChar char="•"/>
            </a:pPr>
            <a:r>
              <a:rPr lang="en-US" sz="1800" dirty="0">
                <a:latin typeface="Georgia"/>
              </a:rPr>
              <a:t>Policy Task Force Lead: Jake Brosius</a:t>
            </a:r>
          </a:p>
          <a:p>
            <a:pPr marL="285750" indent="-228600">
              <a:lnSpc>
                <a:spcPct val="100000"/>
              </a:lnSpc>
              <a:spcBef>
                <a:spcPts val="0"/>
              </a:spcBef>
              <a:buFont typeface="Arial" panose="020B0604020202020204" pitchFamily="34" charset="0"/>
              <a:buChar char="•"/>
            </a:pPr>
            <a:r>
              <a:rPr lang="en-US" sz="1800" dirty="0">
                <a:latin typeface="Georgia"/>
              </a:rPr>
              <a:t>Trauma Task Force Co-Leads: Beatrice Beverly, Julie Hayden</a:t>
            </a:r>
            <a:endParaRPr lang="en-US" sz="1800" dirty="0">
              <a:latin typeface="Georgia" panose="02040502050405020303" pitchFamily="18" charset="0"/>
            </a:endParaRPr>
          </a:p>
          <a:p>
            <a:pPr marL="285750" indent="-228600">
              <a:lnSpc>
                <a:spcPct val="100000"/>
              </a:lnSpc>
              <a:spcBef>
                <a:spcPts val="0"/>
              </a:spcBef>
              <a:buFont typeface="Arial" panose="020B0604020202020204" pitchFamily="34" charset="0"/>
              <a:buChar char="•"/>
            </a:pPr>
            <a:r>
              <a:rPr lang="en-US" sz="1800" dirty="0">
                <a:latin typeface="Georgia"/>
              </a:rPr>
              <a:t>Youth Employment Task Force Co-Leads: </a:t>
            </a:r>
            <a:r>
              <a:rPr lang="en-US" sz="1800" dirty="0" err="1">
                <a:latin typeface="Georgia"/>
              </a:rPr>
              <a:t>LaShauna</a:t>
            </a:r>
            <a:r>
              <a:rPr lang="en-US" sz="1800" dirty="0">
                <a:latin typeface="Georgia"/>
              </a:rPr>
              <a:t> Triplett, Rodney Francis</a:t>
            </a:r>
          </a:p>
          <a:p>
            <a:pPr marL="285750" indent="-228600">
              <a:lnSpc>
                <a:spcPct val="100000"/>
              </a:lnSpc>
              <a:spcBef>
                <a:spcPts val="0"/>
              </a:spcBef>
              <a:buFont typeface="Arial" panose="020B0604020202020204" pitchFamily="34" charset="0"/>
              <a:buChar char="•"/>
            </a:pPr>
            <a:r>
              <a:rPr lang="en-US" sz="1800" dirty="0">
                <a:latin typeface="Georgia"/>
              </a:rPr>
              <a:t>Youth Voices Task Force Lead: Mickey Carrothers</a:t>
            </a:r>
          </a:p>
          <a:p>
            <a:pPr marL="285750" indent="-228600">
              <a:lnSpc>
                <a:spcPct val="100000"/>
              </a:lnSpc>
              <a:spcBef>
                <a:spcPts val="0"/>
              </a:spcBef>
              <a:buFont typeface="Arial" panose="020B0604020202020204" pitchFamily="34" charset="0"/>
              <a:buChar char="•"/>
            </a:pPr>
            <a:r>
              <a:rPr lang="en-US" sz="1800" dirty="0">
                <a:latin typeface="Georgia" panose="02040502050405020303" pitchFamily="18" charset="0"/>
              </a:rPr>
              <a:t>Coalition Coordinator: Becca McCracken </a:t>
            </a:r>
          </a:p>
        </p:txBody>
      </p:sp>
    </p:spTree>
    <p:extLst>
      <p:ext uri="{BB962C8B-B14F-4D97-AF65-F5344CB8AC3E}">
        <p14:creationId xmlns:p14="http://schemas.microsoft.com/office/powerpoint/2010/main" val="2226605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41248" y="3024483"/>
            <a:ext cx="3600860" cy="2955693"/>
          </a:xfrm>
        </p:spPr>
        <p:txBody>
          <a:bodyPr anchor="t" anchorCtr="0">
            <a:noAutofit/>
          </a:bodyPr>
          <a:lstStyle/>
          <a:p>
            <a:r>
              <a:rPr lang="en-US" sz="2400" b="1" i="1" dirty="0">
                <a:latin typeface="Georgia" panose="02040502050405020303" pitchFamily="18" charset="0"/>
              </a:rPr>
              <a:t>Nominees</a:t>
            </a:r>
            <a:br>
              <a:rPr lang="en-US" sz="2400" b="1" i="1" dirty="0">
                <a:latin typeface="Georgia" panose="02040502050405020303" pitchFamily="18" charset="0"/>
              </a:rPr>
            </a:br>
            <a:br>
              <a:rPr lang="en-US" sz="2400" b="1" i="1" dirty="0">
                <a:latin typeface="Georgia" panose="02040502050405020303" pitchFamily="18" charset="0"/>
              </a:rPr>
            </a:br>
            <a:r>
              <a:rPr lang="en-US" sz="2400" i="1" dirty="0">
                <a:latin typeface="Georgia" panose="02040502050405020303" pitchFamily="18" charset="0"/>
              </a:rPr>
              <a:t>Tiffany Davis</a:t>
            </a:r>
            <a:br>
              <a:rPr lang="en-US" sz="2400" i="1" dirty="0">
                <a:latin typeface="Georgia" panose="02040502050405020303" pitchFamily="18" charset="0"/>
              </a:rPr>
            </a:br>
            <a:r>
              <a:rPr lang="en-US" sz="2400" i="1" dirty="0">
                <a:latin typeface="Georgia" panose="02040502050405020303" pitchFamily="18" charset="0"/>
              </a:rPr>
              <a:t>Drew </a:t>
            </a:r>
            <a:r>
              <a:rPr lang="en-US" sz="2400" i="1" dirty="0" err="1">
                <a:latin typeface="Georgia" panose="02040502050405020303" pitchFamily="18" charset="0"/>
              </a:rPr>
              <a:t>Neddo</a:t>
            </a:r>
            <a:br>
              <a:rPr lang="en-US" sz="2400" i="1" dirty="0">
                <a:latin typeface="Georgia" panose="02040502050405020303" pitchFamily="18" charset="0"/>
              </a:rPr>
            </a:br>
            <a:r>
              <a:rPr lang="en-US" sz="2400" i="1" dirty="0">
                <a:latin typeface="Georgia" panose="02040502050405020303" pitchFamily="18" charset="0"/>
              </a:rPr>
              <a:t>Tiera </a:t>
            </a:r>
            <a:r>
              <a:rPr lang="en-US" sz="2400" i="1" dirty="0" err="1">
                <a:latin typeface="Georgia" panose="02040502050405020303" pitchFamily="18" charset="0"/>
              </a:rPr>
              <a:t>Howleit</a:t>
            </a:r>
            <a:r>
              <a:rPr lang="en-US" sz="2400" i="1" dirty="0">
                <a:latin typeface="Georgia" panose="02040502050405020303" pitchFamily="18" charset="0"/>
              </a:rPr>
              <a:t> (write-in)</a:t>
            </a:r>
            <a:endParaRPr lang="en-US" sz="4600" b="1" i="1" dirty="0">
              <a:latin typeface="Georgia" panose="02040502050405020303" pitchFamily="18" charset="0"/>
            </a:endParaRP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4FDCAAC-A420-20B2-ADDC-703B22424860}"/>
              </a:ext>
            </a:extLst>
          </p:cNvPr>
          <p:cNvSpPr>
            <a:spLocks noGrp="1"/>
          </p:cNvSpPr>
          <p:nvPr>
            <p:ph sz="half" idx="1"/>
          </p:nvPr>
        </p:nvSpPr>
        <p:spPr>
          <a:xfrm>
            <a:off x="5126418" y="552091"/>
            <a:ext cx="6224335" cy="5431536"/>
          </a:xfrm>
        </p:spPr>
        <p:txBody>
          <a:bodyPr anchor="ctr">
            <a:noAutofit/>
          </a:bodyPr>
          <a:lstStyle/>
          <a:p>
            <a:pPr marL="0" indent="0">
              <a:spcBef>
                <a:spcPts val="0"/>
              </a:spcBef>
              <a:spcAft>
                <a:spcPts val="600"/>
              </a:spcAft>
              <a:buNone/>
            </a:pPr>
            <a:r>
              <a:rPr lang="en-US" sz="2000" b="1" dirty="0">
                <a:latin typeface="Georgia" panose="02040502050405020303" pitchFamily="18" charset="0"/>
              </a:rPr>
              <a:t>Task force leaders lead task force breakouts at quarterly Coalition meetings, monitor task force progress on strategic plan goals and activities, and collaborate on efforts to implement coalition practices outlined in the strategic plan.</a:t>
            </a:r>
          </a:p>
          <a:p>
            <a:pPr marL="0" indent="0">
              <a:spcBef>
                <a:spcPts val="0"/>
              </a:spcBef>
              <a:spcAft>
                <a:spcPts val="600"/>
              </a:spcAft>
              <a:buNone/>
            </a:pPr>
            <a:endParaRPr lang="en-US" sz="2000" b="1"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Commitment</a:t>
            </a:r>
          </a:p>
          <a:p>
            <a:pPr>
              <a:spcBef>
                <a:spcPts val="0"/>
              </a:spcBef>
              <a:spcAft>
                <a:spcPts val="600"/>
              </a:spcAft>
            </a:pPr>
            <a:r>
              <a:rPr lang="en-US" sz="2000" b="1" dirty="0">
                <a:latin typeface="Georgia" panose="02040502050405020303" pitchFamily="18" charset="0"/>
              </a:rPr>
              <a:t>Complete/facilitate necessary meetings, actions to meet task force goals</a:t>
            </a:r>
          </a:p>
          <a:p>
            <a:pPr>
              <a:spcBef>
                <a:spcPts val="0"/>
              </a:spcBef>
              <a:spcAft>
                <a:spcPts val="600"/>
              </a:spcAft>
            </a:pPr>
            <a:r>
              <a:rPr lang="en-US" sz="2000" b="1" dirty="0">
                <a:latin typeface="Georgia" panose="02040502050405020303" pitchFamily="18" charset="0"/>
              </a:rPr>
              <a:t>Monthly steering team meetings</a:t>
            </a:r>
          </a:p>
          <a:p>
            <a:pPr>
              <a:spcBef>
                <a:spcPts val="0"/>
              </a:spcBef>
              <a:spcAft>
                <a:spcPts val="600"/>
              </a:spcAft>
            </a:pPr>
            <a:r>
              <a:rPr lang="en-US" sz="2000" b="1" dirty="0">
                <a:latin typeface="Georgia" panose="02040502050405020303" pitchFamily="18" charset="0"/>
              </a:rPr>
              <a:t>Quarterly Coalition meetings</a:t>
            </a:r>
          </a:p>
          <a:p>
            <a:pPr>
              <a:spcBef>
                <a:spcPts val="0"/>
              </a:spcBef>
              <a:spcAft>
                <a:spcPts val="600"/>
              </a:spcAft>
            </a:pPr>
            <a:r>
              <a:rPr lang="en-US" sz="2000" b="1" dirty="0">
                <a:latin typeface="Georgia" panose="02040502050405020303" pitchFamily="18" charset="0"/>
              </a:rPr>
              <a:t>Participation in community-based, Coalition sponsored or involved events</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pic>
        <p:nvPicPr>
          <p:cNvPr id="3" name="Picture 2">
            <a:extLst>
              <a:ext uri="{FF2B5EF4-FFF2-40B4-BE49-F238E27FC236}">
                <a16:creationId xmlns:a16="http://schemas.microsoft.com/office/drawing/2014/main" id="{DCDF7A29-2B0B-D65C-0139-F7743C957F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1248" y="365760"/>
            <a:ext cx="2286000" cy="2286000"/>
          </a:xfrm>
          <a:prstGeom prst="rect">
            <a:avLst/>
          </a:prstGeom>
        </p:spPr>
      </p:pic>
    </p:spTree>
    <p:extLst>
      <p:ext uri="{BB962C8B-B14F-4D97-AF65-F5344CB8AC3E}">
        <p14:creationId xmlns:p14="http://schemas.microsoft.com/office/powerpoint/2010/main" val="3576458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38200" y="365125"/>
            <a:ext cx="10515600" cy="1325563"/>
          </a:xfrm>
        </p:spPr>
        <p:txBody>
          <a:bodyPr>
            <a:noAutofit/>
          </a:bodyPr>
          <a:lstStyle/>
          <a:p>
            <a:r>
              <a:rPr lang="en-US" sz="3200" b="1" dirty="0">
                <a:latin typeface="Georgia"/>
              </a:rPr>
              <a:t>Tiera </a:t>
            </a:r>
            <a:r>
              <a:rPr lang="en-US" sz="3200" b="1" dirty="0" err="1">
                <a:latin typeface="Georgia"/>
              </a:rPr>
              <a:t>Howleit</a:t>
            </a:r>
            <a:r>
              <a:rPr lang="en-US" sz="3200" b="1" dirty="0">
                <a:latin typeface="Georgia"/>
              </a:rPr>
              <a:t> </a:t>
            </a:r>
            <a:br>
              <a:rPr lang="en-US" sz="3200" b="1" dirty="0">
                <a:latin typeface="Georgia"/>
              </a:rPr>
            </a:br>
            <a:r>
              <a:rPr lang="en-US" sz="3200" i="1" dirty="0">
                <a:latin typeface="Georgia"/>
              </a:rPr>
              <a:t>*write-in</a:t>
            </a:r>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4FDCAAC-A420-20B2-ADDC-703B22424860}"/>
              </a:ext>
            </a:extLst>
          </p:cNvPr>
          <p:cNvSpPr>
            <a:spLocks noGrp="1"/>
          </p:cNvSpPr>
          <p:nvPr>
            <p:ph sz="half" idx="1"/>
          </p:nvPr>
        </p:nvSpPr>
        <p:spPr>
          <a:xfrm>
            <a:off x="838200" y="1653521"/>
            <a:ext cx="10515600" cy="4251960"/>
          </a:xfrm>
        </p:spPr>
        <p:txBody>
          <a:bodyPr>
            <a:noAutofit/>
          </a:bodyPr>
          <a:lstStyle/>
          <a:p>
            <a:pPr marL="0" indent="0">
              <a:buNone/>
            </a:pPr>
            <a:r>
              <a:rPr lang="en-US" sz="1200" dirty="0">
                <a:latin typeface="Georgia" panose="02040502050405020303" pitchFamily="18" charset="0"/>
              </a:rPr>
              <a:t>As a recent graduate of Indiana University, Tiera </a:t>
            </a:r>
            <a:r>
              <a:rPr lang="en-US" sz="1200" dirty="0" err="1">
                <a:latin typeface="Georgia" panose="02040502050405020303" pitchFamily="18" charset="0"/>
              </a:rPr>
              <a:t>Howleit</a:t>
            </a:r>
            <a:r>
              <a:rPr lang="en-US" sz="1200" dirty="0">
                <a:latin typeface="Georgia" panose="02040502050405020303" pitchFamily="18" charset="0"/>
              </a:rPr>
              <a:t> has been a lifelong advocate for social justice and is on a path to assist in the elimination of the systemic barriers which negatively impact Black and other marginalized groups of people.</a:t>
            </a:r>
          </a:p>
          <a:p>
            <a:pPr marL="0" indent="0">
              <a:buNone/>
            </a:pPr>
            <a:r>
              <a:rPr lang="en-US" sz="1200" dirty="0">
                <a:latin typeface="Georgia" panose="02040502050405020303" pitchFamily="18" charset="0"/>
              </a:rPr>
              <a:t>Born and raised in Indianapolis, Indiana, </a:t>
            </a:r>
            <a:r>
              <a:rPr lang="en-US" sz="1200" dirty="0" err="1">
                <a:latin typeface="Georgia" panose="02040502050405020303" pitchFamily="18" charset="0"/>
              </a:rPr>
              <a:t>Howleit</a:t>
            </a:r>
            <a:r>
              <a:rPr lang="en-US" sz="1200" dirty="0">
                <a:latin typeface="Georgia" panose="02040502050405020303" pitchFamily="18" charset="0"/>
              </a:rPr>
              <a:t> has been able to work with at-risk youth and various community organizations to help ensure local community needs are being met. </a:t>
            </a:r>
            <a:r>
              <a:rPr lang="en-US" sz="1200" dirty="0" err="1">
                <a:latin typeface="Georgia" panose="02040502050405020303" pitchFamily="18" charset="0"/>
              </a:rPr>
              <a:t>Howleit</a:t>
            </a:r>
            <a:r>
              <a:rPr lang="en-US" sz="1200" dirty="0">
                <a:latin typeface="Georgia" panose="02040502050405020303" pitchFamily="18" charset="0"/>
              </a:rPr>
              <a:t> has been working in this field since she was in middle school.</a:t>
            </a:r>
          </a:p>
          <a:p>
            <a:pPr marL="0" indent="0">
              <a:buNone/>
            </a:pPr>
            <a:r>
              <a:rPr lang="en-US" sz="1200" dirty="0">
                <a:latin typeface="Georgia" panose="02040502050405020303" pitchFamily="18" charset="0"/>
              </a:rPr>
              <a:t>While in attendance at Indiana University, </a:t>
            </a:r>
            <a:r>
              <a:rPr lang="en-US" sz="1200" dirty="0" err="1">
                <a:latin typeface="Georgia" panose="02040502050405020303" pitchFamily="18" charset="0"/>
              </a:rPr>
              <a:t>Howleit</a:t>
            </a:r>
            <a:r>
              <a:rPr lang="en-US" sz="1200" dirty="0">
                <a:latin typeface="Georgia" panose="02040502050405020303" pitchFamily="18" charset="0"/>
              </a:rPr>
              <a:t> double majored in Political Science and African American and African Diaspora Studies, as her field of work has lied at the intersection of these areas of study. </a:t>
            </a:r>
            <a:r>
              <a:rPr lang="en-US" sz="1200" dirty="0" err="1">
                <a:latin typeface="Georgia" panose="02040502050405020303" pitchFamily="18" charset="0"/>
              </a:rPr>
              <a:t>Howleit</a:t>
            </a:r>
            <a:r>
              <a:rPr lang="en-US" sz="1200" dirty="0">
                <a:latin typeface="Georgia" panose="02040502050405020303" pitchFamily="18" charset="0"/>
              </a:rPr>
              <a:t> is a Groups (G’18) Scholar and a former Chi Alpha Epsilon Honors Society member.</a:t>
            </a:r>
          </a:p>
          <a:p>
            <a:pPr marL="0" indent="0">
              <a:buNone/>
            </a:pPr>
            <a:r>
              <a:rPr lang="en-US" sz="1200" dirty="0">
                <a:latin typeface="Georgia" panose="02040502050405020303" pitchFamily="18" charset="0"/>
              </a:rPr>
              <a:t>During her sophomore year at Indiana University, </a:t>
            </a:r>
            <a:r>
              <a:rPr lang="en-US" sz="1200" dirty="0" err="1">
                <a:latin typeface="Georgia" panose="02040502050405020303" pitchFamily="18" charset="0"/>
              </a:rPr>
              <a:t>Howleit</a:t>
            </a:r>
            <a:r>
              <a:rPr lang="en-US" sz="1200" dirty="0">
                <a:latin typeface="Georgia" panose="02040502050405020303" pitchFamily="18" charset="0"/>
              </a:rPr>
              <a:t> founded a campus organization, Black Collegians, Inc. to assist Black and Brown scholars with political advocacy and civic engagement. </a:t>
            </a:r>
            <a:r>
              <a:rPr lang="en-US" sz="1200" dirty="0" err="1">
                <a:latin typeface="Georgia" panose="02040502050405020303" pitchFamily="18" charset="0"/>
              </a:rPr>
              <a:t>Howleit</a:t>
            </a:r>
            <a:r>
              <a:rPr lang="en-US" sz="1200" dirty="0">
                <a:latin typeface="Georgia" panose="02040502050405020303" pitchFamily="18" charset="0"/>
              </a:rPr>
              <a:t> plans to continue her academic career by obtaining a juris doctorate degree in the upcoming years.</a:t>
            </a:r>
          </a:p>
          <a:p>
            <a:pPr marL="0" indent="0">
              <a:buNone/>
            </a:pPr>
            <a:r>
              <a:rPr lang="en-US" sz="1200" dirty="0">
                <a:latin typeface="Georgia" panose="02040502050405020303" pitchFamily="18" charset="0"/>
              </a:rPr>
              <a:t>Among some of her distinguished accomplishments, </a:t>
            </a:r>
            <a:r>
              <a:rPr lang="en-US" sz="1200" dirty="0" err="1">
                <a:latin typeface="Georgia" panose="02040502050405020303" pitchFamily="18" charset="0"/>
              </a:rPr>
              <a:t>Howleit</a:t>
            </a:r>
            <a:r>
              <a:rPr lang="en-US" sz="1200" dirty="0">
                <a:latin typeface="Georgia" panose="02040502050405020303" pitchFamily="18" charset="0"/>
              </a:rPr>
              <a:t> created a Bill of Rights resolution alongside other central Indianapolis youth to address the key issues youth face within the city. This resolution was passed within the Indiana General Assembly, City of Lawrence Common Council, and the City of Indianapolis.</a:t>
            </a:r>
          </a:p>
          <a:p>
            <a:pPr marL="0" indent="0">
              <a:buNone/>
            </a:pPr>
            <a:r>
              <a:rPr lang="en-US" sz="1200" dirty="0">
                <a:latin typeface="Georgia" panose="02040502050405020303" pitchFamily="18" charset="0"/>
              </a:rPr>
              <a:t>Aside from this, </a:t>
            </a:r>
            <a:r>
              <a:rPr lang="en-US" sz="1200" dirty="0" err="1">
                <a:latin typeface="Georgia" panose="02040502050405020303" pitchFamily="18" charset="0"/>
              </a:rPr>
              <a:t>Howleit</a:t>
            </a:r>
            <a:r>
              <a:rPr lang="en-US" sz="1200" dirty="0">
                <a:latin typeface="Georgia" panose="02040502050405020303" pitchFamily="18" charset="0"/>
              </a:rPr>
              <a:t> has also served on various boards and coalitions including the Marion County Youth Violence Prevention Coalition, Neal Marshall Black Presidents Cabinet, IU Dean of Students Cabinet of Student Leaders, IU Student Government (Chief of Staff), and the IU United Council for Equity.</a:t>
            </a:r>
          </a:p>
          <a:p>
            <a:pPr marL="0" indent="0">
              <a:buNone/>
            </a:pPr>
            <a:r>
              <a:rPr lang="en-US" sz="1200" dirty="0">
                <a:latin typeface="Georgia" panose="02040502050405020303" pitchFamily="18" charset="0"/>
              </a:rPr>
              <a:t>In 2020, </a:t>
            </a:r>
            <a:r>
              <a:rPr lang="en-US" sz="1200" dirty="0" err="1">
                <a:latin typeface="Georgia" panose="02040502050405020303" pitchFamily="18" charset="0"/>
              </a:rPr>
              <a:t>Howleit</a:t>
            </a:r>
            <a:r>
              <a:rPr lang="en-US" sz="1200" dirty="0">
                <a:latin typeface="Georgia" panose="02040502050405020303" pitchFamily="18" charset="0"/>
              </a:rPr>
              <a:t> co-founded a campus wide initiative at Indiana University to create a student led Black Lives Matter mural. This mural, in essence, sparked great unity among students, faculty and staff at IU, and Bloomington community members.</a:t>
            </a:r>
          </a:p>
          <a:p>
            <a:pPr marL="0" indent="0">
              <a:buNone/>
            </a:pPr>
            <a:r>
              <a:rPr lang="en-US" sz="1200" dirty="0">
                <a:latin typeface="Georgia" panose="02040502050405020303" pitchFamily="18" charset="0"/>
              </a:rPr>
              <a:t>During her senior year at IU, </a:t>
            </a:r>
            <a:r>
              <a:rPr lang="en-US" sz="1200" dirty="0" err="1">
                <a:latin typeface="Georgia" panose="02040502050405020303" pitchFamily="18" charset="0"/>
              </a:rPr>
              <a:t>Howleit</a:t>
            </a:r>
            <a:r>
              <a:rPr lang="en-US" sz="1200" dirty="0">
                <a:latin typeface="Georgia" panose="02040502050405020303" pitchFamily="18" charset="0"/>
              </a:rPr>
              <a:t> received the 2022 Neal-Marshall legacy award and was inducted into the first inaugural Neal Marshall Hall of Fame.</a:t>
            </a:r>
          </a:p>
          <a:p>
            <a:pPr marL="0" indent="0">
              <a:buNone/>
            </a:pPr>
            <a:r>
              <a:rPr lang="en-US" sz="1200" dirty="0">
                <a:latin typeface="Georgia" panose="02040502050405020303" pitchFamily="18" charset="0"/>
              </a:rPr>
              <a:t>As a way of continuing to elevate the voices of others within the realm of social justice and advocacy, </a:t>
            </a:r>
            <a:r>
              <a:rPr lang="en-US" sz="1200" dirty="0" err="1">
                <a:latin typeface="Georgia" panose="02040502050405020303" pitchFamily="18" charset="0"/>
              </a:rPr>
              <a:t>Howleit</a:t>
            </a:r>
            <a:r>
              <a:rPr lang="en-US" sz="1200" dirty="0">
                <a:latin typeface="Georgia" panose="02040502050405020303" pitchFamily="18" charset="0"/>
              </a:rPr>
              <a:t> will use her lifelong storytelling skills to ensure history does not forget those whose stories are traditionally left untold.</a:t>
            </a:r>
          </a:p>
          <a:p>
            <a:pPr marL="0" indent="0">
              <a:buNone/>
            </a:pPr>
            <a:r>
              <a:rPr lang="en-US" sz="1200" dirty="0" err="1">
                <a:latin typeface="Georgia" panose="02040502050405020303" pitchFamily="18" charset="0"/>
              </a:rPr>
              <a:t>Howleit</a:t>
            </a:r>
            <a:r>
              <a:rPr lang="en-US" sz="1200" dirty="0">
                <a:latin typeface="Georgia" panose="02040502050405020303" pitchFamily="18" charset="0"/>
              </a:rPr>
              <a:t> was named a 2022 recipient of the Soros Justice Youth Advocacy Fellowship with Open Society Foundations. Since starting this fellowship, </a:t>
            </a:r>
            <a:r>
              <a:rPr lang="en-US" sz="1200" dirty="0" err="1">
                <a:latin typeface="Georgia" panose="02040502050405020303" pitchFamily="18" charset="0"/>
              </a:rPr>
              <a:t>Howleit</a:t>
            </a:r>
            <a:r>
              <a:rPr lang="en-US" sz="1200" dirty="0">
                <a:latin typeface="Georgia" panose="02040502050405020303" pitchFamily="18" charset="0"/>
              </a:rPr>
              <a:t> has collected stories of directly impacted individuals and plans to continue to collect them in order to advocate for policy reform within the state of Indiana.</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2692071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41248" y="3024483"/>
            <a:ext cx="3600860" cy="2955693"/>
          </a:xfrm>
        </p:spPr>
        <p:txBody>
          <a:bodyPr>
            <a:noAutofit/>
          </a:bodyPr>
          <a:lstStyle/>
          <a:p>
            <a:r>
              <a:rPr lang="en-US" sz="2400" b="1" i="1" dirty="0">
                <a:latin typeface="Georgia" panose="02040502050405020303" pitchFamily="18" charset="0"/>
              </a:rPr>
              <a:t>Nominees</a:t>
            </a:r>
            <a:br>
              <a:rPr lang="en-US" sz="2400" b="1" i="1" dirty="0">
                <a:latin typeface="Georgia" panose="02040502050405020303" pitchFamily="18" charset="0"/>
              </a:rPr>
            </a:br>
            <a:br>
              <a:rPr lang="en-US" sz="2400" b="1" i="1" dirty="0">
                <a:latin typeface="Georgia" panose="02040502050405020303" pitchFamily="18" charset="0"/>
              </a:rPr>
            </a:br>
            <a:r>
              <a:rPr lang="en-US" sz="2400" i="1" dirty="0">
                <a:latin typeface="Georgia" panose="02040502050405020303" pitchFamily="18" charset="0"/>
              </a:rPr>
              <a:t>Della Brown</a:t>
            </a:r>
            <a:br>
              <a:rPr lang="en-US" sz="2400" i="1" dirty="0">
                <a:latin typeface="Georgia" panose="02040502050405020303" pitchFamily="18" charset="0"/>
              </a:rPr>
            </a:br>
            <a:r>
              <a:rPr lang="en-US" sz="2400" i="1" dirty="0">
                <a:latin typeface="Georgia" panose="02040502050405020303" pitchFamily="18" charset="0"/>
              </a:rPr>
              <a:t>Lashauna Triplett</a:t>
            </a:r>
            <a:endParaRPr lang="en-US" sz="4600" b="1" i="1" dirty="0">
              <a:latin typeface="Georgia" panose="02040502050405020303" pitchFamily="18" charset="0"/>
            </a:endParaRP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4FDCAAC-A420-20B2-ADDC-703B22424860}"/>
              </a:ext>
            </a:extLst>
          </p:cNvPr>
          <p:cNvSpPr>
            <a:spLocks noGrp="1"/>
          </p:cNvSpPr>
          <p:nvPr>
            <p:ph sz="half" idx="1"/>
          </p:nvPr>
        </p:nvSpPr>
        <p:spPr>
          <a:xfrm>
            <a:off x="5126418" y="552091"/>
            <a:ext cx="6224335" cy="5431536"/>
          </a:xfrm>
        </p:spPr>
        <p:txBody>
          <a:bodyPr anchor="ctr">
            <a:noAutofit/>
          </a:bodyPr>
          <a:lstStyle/>
          <a:p>
            <a:pPr marL="0" indent="0">
              <a:spcBef>
                <a:spcPts val="0"/>
              </a:spcBef>
              <a:spcAft>
                <a:spcPts val="600"/>
              </a:spcAft>
              <a:buNone/>
            </a:pPr>
            <a:r>
              <a:rPr lang="en-US" sz="2000" b="1" dirty="0">
                <a:latin typeface="Georgia" panose="02040502050405020303" pitchFamily="18" charset="0"/>
              </a:rPr>
              <a:t>Task force leaders lead task force breakouts at quarterly Coalition meetings, monitor task force progress on strategic plan goals and activities, and collaborate on efforts to implement coalition practices outlined in the strategic plan.</a:t>
            </a:r>
          </a:p>
          <a:p>
            <a:pPr marL="0" indent="0">
              <a:spcBef>
                <a:spcPts val="0"/>
              </a:spcBef>
              <a:spcAft>
                <a:spcPts val="600"/>
              </a:spcAft>
              <a:buNone/>
            </a:pPr>
            <a:endParaRPr lang="en-US" sz="2000" b="1"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Commitment</a:t>
            </a:r>
          </a:p>
          <a:p>
            <a:pPr>
              <a:spcBef>
                <a:spcPts val="0"/>
              </a:spcBef>
              <a:spcAft>
                <a:spcPts val="600"/>
              </a:spcAft>
            </a:pPr>
            <a:r>
              <a:rPr lang="en-US" sz="2000" b="1" dirty="0">
                <a:latin typeface="Georgia" panose="02040502050405020303" pitchFamily="18" charset="0"/>
              </a:rPr>
              <a:t>Complete/facilitate necessary meetings, actions to meet task force goals</a:t>
            </a:r>
          </a:p>
          <a:p>
            <a:pPr>
              <a:spcBef>
                <a:spcPts val="0"/>
              </a:spcBef>
              <a:spcAft>
                <a:spcPts val="600"/>
              </a:spcAft>
            </a:pPr>
            <a:r>
              <a:rPr lang="en-US" sz="2000" b="1" dirty="0">
                <a:latin typeface="Georgia" panose="02040502050405020303" pitchFamily="18" charset="0"/>
              </a:rPr>
              <a:t>Monthly steering team meetings</a:t>
            </a:r>
          </a:p>
          <a:p>
            <a:pPr>
              <a:spcBef>
                <a:spcPts val="0"/>
              </a:spcBef>
              <a:spcAft>
                <a:spcPts val="600"/>
              </a:spcAft>
            </a:pPr>
            <a:r>
              <a:rPr lang="en-US" sz="2000" b="1" dirty="0">
                <a:latin typeface="Georgia" panose="02040502050405020303" pitchFamily="18" charset="0"/>
              </a:rPr>
              <a:t>Quarterly Coalition meetings</a:t>
            </a:r>
          </a:p>
          <a:p>
            <a:pPr>
              <a:spcBef>
                <a:spcPts val="0"/>
              </a:spcBef>
              <a:spcAft>
                <a:spcPts val="600"/>
              </a:spcAft>
            </a:pPr>
            <a:r>
              <a:rPr lang="en-US" sz="2000" b="1" dirty="0">
                <a:latin typeface="Georgia" panose="02040502050405020303" pitchFamily="18" charset="0"/>
              </a:rPr>
              <a:t>Participation in community-based, Coalition sponsored or involved events</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pic>
        <p:nvPicPr>
          <p:cNvPr id="3" name="Picture 2">
            <a:extLst>
              <a:ext uri="{FF2B5EF4-FFF2-40B4-BE49-F238E27FC236}">
                <a16:creationId xmlns:a16="http://schemas.microsoft.com/office/drawing/2014/main" id="{DCDF7A29-2B0B-D65C-0139-F7743C957F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1248" y="365760"/>
            <a:ext cx="2286000" cy="2286000"/>
          </a:xfrm>
          <a:prstGeom prst="rect">
            <a:avLst/>
          </a:prstGeom>
        </p:spPr>
      </p:pic>
    </p:spTree>
    <p:extLst>
      <p:ext uri="{BB962C8B-B14F-4D97-AF65-F5344CB8AC3E}">
        <p14:creationId xmlns:p14="http://schemas.microsoft.com/office/powerpoint/2010/main" val="125149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41248" y="548640"/>
            <a:ext cx="3600860" cy="5431536"/>
          </a:xfrm>
        </p:spPr>
        <p:txBody>
          <a:bodyPr>
            <a:normAutofit/>
          </a:bodyPr>
          <a:lstStyle/>
          <a:p>
            <a:r>
              <a:rPr lang="en-US" b="1" dirty="0">
                <a:latin typeface="Georgia" panose="02040502050405020303" pitchFamily="18" charset="0"/>
              </a:rPr>
              <a:t>Task Force Break-Outs</a:t>
            </a:r>
            <a:br>
              <a:rPr lang="en-US" sz="4600" b="1" dirty="0">
                <a:latin typeface="Georgia" panose="02040502050405020303" pitchFamily="18" charset="0"/>
              </a:rPr>
            </a:br>
            <a:br>
              <a:rPr lang="en-US" sz="4600" b="1" dirty="0">
                <a:latin typeface="Georgia" panose="02040502050405020303" pitchFamily="18" charset="0"/>
              </a:rPr>
            </a:br>
            <a:r>
              <a:rPr lang="en-US" sz="3600" i="1" dirty="0">
                <a:latin typeface="Georgia" panose="02040502050405020303" pitchFamily="18" charset="0"/>
              </a:rPr>
              <a:t>Pick a task force to join for discussion. </a:t>
            </a:r>
            <a:endParaRPr lang="en-US" sz="4600" b="1" i="1" dirty="0">
              <a:latin typeface="Georgia" panose="02040502050405020303" pitchFamily="18" charset="0"/>
            </a:endParaRP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4FDCAAC-A420-20B2-ADDC-703B22424860}"/>
              </a:ext>
            </a:extLst>
          </p:cNvPr>
          <p:cNvSpPr>
            <a:spLocks noGrp="1"/>
          </p:cNvSpPr>
          <p:nvPr>
            <p:ph sz="half" idx="1"/>
          </p:nvPr>
        </p:nvSpPr>
        <p:spPr>
          <a:xfrm>
            <a:off x="5126418" y="552091"/>
            <a:ext cx="6224335" cy="5431536"/>
          </a:xfrm>
        </p:spPr>
        <p:txBody>
          <a:bodyPr anchor="ctr">
            <a:noAutofit/>
          </a:bodyPr>
          <a:lstStyle/>
          <a:p>
            <a:pPr marL="0" indent="0">
              <a:spcBef>
                <a:spcPts val="0"/>
              </a:spcBef>
              <a:spcAft>
                <a:spcPts val="600"/>
              </a:spcAft>
              <a:buNone/>
            </a:pPr>
            <a:r>
              <a:rPr lang="en-US" sz="2000" b="1" dirty="0">
                <a:latin typeface="Georgia" panose="02040502050405020303" pitchFamily="18" charset="0"/>
              </a:rPr>
              <a:t>Crisis Response</a:t>
            </a:r>
            <a:r>
              <a:rPr lang="en-US" sz="2000" dirty="0">
                <a:latin typeface="Georgia" panose="02040502050405020303" pitchFamily="18" charset="0"/>
              </a:rPr>
              <a:t>: Lead the community's messaging around incidents of youth violence and progress</a:t>
            </a:r>
          </a:p>
          <a:p>
            <a:pPr marL="0" indent="0">
              <a:spcBef>
                <a:spcPts val="0"/>
              </a:spcBef>
              <a:spcAft>
                <a:spcPts val="600"/>
              </a:spcAft>
              <a:buNone/>
            </a:pPr>
            <a:endParaRPr lang="en-US" sz="2000"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Family Care</a:t>
            </a:r>
            <a:r>
              <a:rPr lang="en-US" sz="2000" dirty="0">
                <a:latin typeface="Georgia" panose="02040502050405020303" pitchFamily="18" charset="0"/>
              </a:rPr>
              <a:t>:</a:t>
            </a:r>
            <a:r>
              <a:rPr lang="en-US" sz="2000" b="1" dirty="0">
                <a:latin typeface="Georgia" panose="02040502050405020303" pitchFamily="18" charset="0"/>
              </a:rPr>
              <a:t> </a:t>
            </a:r>
            <a:r>
              <a:rPr lang="en-US" sz="2000" dirty="0">
                <a:latin typeface="Georgia" panose="02040502050405020303" pitchFamily="18" charset="0"/>
              </a:rPr>
              <a:t>Equip parents and caregivers to meet physical, social, mental, and emotional needs of their families</a:t>
            </a:r>
          </a:p>
          <a:p>
            <a:pPr marL="0" indent="0">
              <a:spcBef>
                <a:spcPts val="0"/>
              </a:spcBef>
              <a:spcAft>
                <a:spcPts val="600"/>
              </a:spcAft>
              <a:buNone/>
            </a:pPr>
            <a:endParaRPr lang="en-US" sz="2000"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Policy</a:t>
            </a:r>
            <a:r>
              <a:rPr lang="en-US" sz="2000" dirty="0">
                <a:latin typeface="Georgia" panose="02040502050405020303" pitchFamily="18" charset="0"/>
              </a:rPr>
              <a:t>:</a:t>
            </a:r>
            <a:r>
              <a:rPr lang="en-US" sz="2000" b="1" dirty="0">
                <a:latin typeface="Georgia" panose="02040502050405020303" pitchFamily="18" charset="0"/>
              </a:rPr>
              <a:t> </a:t>
            </a:r>
            <a:r>
              <a:rPr lang="en-US" sz="2000" dirty="0">
                <a:latin typeface="Georgia" panose="02040502050405020303" pitchFamily="18" charset="0"/>
              </a:rPr>
              <a:t>Promote a public policy agenda focused on addressing sources of youth violence</a:t>
            </a:r>
          </a:p>
          <a:p>
            <a:pPr marL="0" indent="0">
              <a:spcBef>
                <a:spcPts val="0"/>
              </a:spcBef>
              <a:spcAft>
                <a:spcPts val="600"/>
              </a:spcAft>
              <a:buNone/>
            </a:pPr>
            <a:endParaRPr lang="en-US" sz="2000"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Trauma</a:t>
            </a:r>
            <a:r>
              <a:rPr lang="en-US" sz="2000" dirty="0">
                <a:latin typeface="Georgia" panose="02040502050405020303" pitchFamily="18" charset="0"/>
              </a:rPr>
              <a:t>:</a:t>
            </a:r>
            <a:r>
              <a:rPr lang="en-US" sz="2000" b="1" dirty="0">
                <a:latin typeface="Georgia" panose="02040502050405020303" pitchFamily="18" charset="0"/>
              </a:rPr>
              <a:t> </a:t>
            </a:r>
            <a:r>
              <a:rPr lang="en-US" sz="2000" dirty="0">
                <a:latin typeface="Georgia" panose="02040502050405020303" pitchFamily="18" charset="0"/>
              </a:rPr>
              <a:t>Promote trauma informed care for youth</a:t>
            </a:r>
          </a:p>
          <a:p>
            <a:pPr marL="0" indent="0">
              <a:spcBef>
                <a:spcPts val="0"/>
              </a:spcBef>
              <a:spcAft>
                <a:spcPts val="600"/>
              </a:spcAft>
              <a:buNone/>
            </a:pPr>
            <a:endParaRPr lang="en-US" sz="2000"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Youth Employment: </a:t>
            </a:r>
            <a:r>
              <a:rPr lang="en-US" sz="2000" dirty="0">
                <a:latin typeface="Georgia" panose="02040502050405020303" pitchFamily="18" charset="0"/>
              </a:rPr>
              <a:t>Ensure youth of all ages have access to skill development and employment</a:t>
            </a:r>
          </a:p>
          <a:p>
            <a:pPr marL="0" indent="0">
              <a:spcBef>
                <a:spcPts val="0"/>
              </a:spcBef>
              <a:spcAft>
                <a:spcPts val="600"/>
              </a:spcAft>
              <a:buNone/>
            </a:pPr>
            <a:endParaRPr lang="en-US" sz="2000" dirty="0">
              <a:latin typeface="Georgia" panose="02040502050405020303" pitchFamily="18" charset="0"/>
            </a:endParaRPr>
          </a:p>
          <a:p>
            <a:pPr marL="0" indent="0">
              <a:spcBef>
                <a:spcPts val="0"/>
              </a:spcBef>
              <a:spcAft>
                <a:spcPts val="600"/>
              </a:spcAft>
              <a:buNone/>
            </a:pPr>
            <a:r>
              <a:rPr lang="en-US" sz="2000" b="1" dirty="0">
                <a:latin typeface="Georgia" panose="02040502050405020303" pitchFamily="18" charset="0"/>
              </a:rPr>
              <a:t>Youth Voices</a:t>
            </a:r>
            <a:r>
              <a:rPr lang="en-US" sz="2000" dirty="0">
                <a:latin typeface="Georgia" panose="02040502050405020303" pitchFamily="18" charset="0"/>
              </a:rPr>
              <a:t>:</a:t>
            </a:r>
            <a:r>
              <a:rPr lang="en-US" sz="2000" b="1" dirty="0">
                <a:latin typeface="Georgia" panose="02040502050405020303" pitchFamily="18" charset="0"/>
              </a:rPr>
              <a:t> </a:t>
            </a:r>
            <a:r>
              <a:rPr lang="en-US" sz="2000" dirty="0">
                <a:latin typeface="Georgia" panose="02040502050405020303" pitchFamily="18" charset="0"/>
              </a:rPr>
              <a:t>Elevate youth voices in violence prevention</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2682579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aphic of a calendar&#10;&#10;Description automatically generated with medium confidence">
            <a:extLst>
              <a:ext uri="{FF2B5EF4-FFF2-40B4-BE49-F238E27FC236}">
                <a16:creationId xmlns:a16="http://schemas.microsoft.com/office/drawing/2014/main" id="{D3A4A6D9-BE13-B4AF-1311-4C49BE333B8E}"/>
              </a:ext>
            </a:extLst>
          </p:cNvPr>
          <p:cNvPicPr>
            <a:picLocks noChangeAspect="1"/>
          </p:cNvPicPr>
          <p:nvPr/>
        </p:nvPicPr>
        <p:blipFill rotWithShape="1">
          <a:blip r:embed="rId3">
            <a:extLst>
              <a:ext uri="{28A0092B-C50C-407E-A947-70E740481C1C}">
                <a14:useLocalDpi xmlns:a14="http://schemas.microsoft.com/office/drawing/2010/main" val="0"/>
              </a:ext>
            </a:extLst>
          </a:blip>
          <a:srcRect l="1247" r="803"/>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22" name="Rectangle 21">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Content Placeholder 3">
            <a:extLst>
              <a:ext uri="{FF2B5EF4-FFF2-40B4-BE49-F238E27FC236}">
                <a16:creationId xmlns:a16="http://schemas.microsoft.com/office/drawing/2014/main" id="{C3113214-CBB9-6E9A-88F1-10C911CEE0E9}"/>
              </a:ext>
            </a:extLst>
          </p:cNvPr>
          <p:cNvSpPr txBox="1">
            <a:spLocks/>
          </p:cNvSpPr>
          <p:nvPr/>
        </p:nvSpPr>
        <p:spPr>
          <a:xfrm>
            <a:off x="7255563" y="2557587"/>
            <a:ext cx="4314645" cy="37173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b="1" dirty="0">
              <a:latin typeface="Georgia" panose="02040502050405020303" pitchFamily="18" charset="0"/>
            </a:endParaRPr>
          </a:p>
          <a:p>
            <a:r>
              <a:rPr lang="en-US" sz="2000" b="1" dirty="0">
                <a:latin typeface="Georgia" panose="02040502050405020303" pitchFamily="18" charset="0"/>
              </a:rPr>
              <a:t>E-mail: </a:t>
            </a:r>
            <a:r>
              <a:rPr lang="en-US" sz="2000" dirty="0">
                <a:latin typeface="Georgia" panose="02040502050405020303" pitchFamily="18" charset="0"/>
              </a:rPr>
              <a:t>mcyvpc@gmail.com – “Coalition Connection”</a:t>
            </a:r>
          </a:p>
          <a:p>
            <a:r>
              <a:rPr lang="en-US" sz="2000" b="1" dirty="0">
                <a:latin typeface="Georgia" panose="02040502050405020303" pitchFamily="18" charset="0"/>
              </a:rPr>
              <a:t>Website: </a:t>
            </a:r>
            <a:r>
              <a:rPr lang="en-US" sz="2000" dirty="0">
                <a:latin typeface="Georgia" panose="02040502050405020303" pitchFamily="18" charset="0"/>
              </a:rPr>
              <a:t>saferindy.com</a:t>
            </a:r>
          </a:p>
          <a:p>
            <a:r>
              <a:rPr lang="en-US" sz="2000" b="1" dirty="0">
                <a:latin typeface="Georgia" panose="02040502050405020303" pitchFamily="18" charset="0"/>
              </a:rPr>
              <a:t>Social Networks: </a:t>
            </a:r>
            <a:r>
              <a:rPr lang="en-US" sz="2000" dirty="0">
                <a:latin typeface="Georgia" panose="02040502050405020303" pitchFamily="18" charset="0"/>
              </a:rPr>
              <a:t>@mcyvpc</a:t>
            </a:r>
          </a:p>
          <a:p>
            <a:endParaRPr lang="en-US" sz="1800" dirty="0"/>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7255563" y="6356350"/>
            <a:ext cx="3077157" cy="365125"/>
          </a:xfrm>
        </p:spPr>
        <p:txBody>
          <a:bodyPr vert="horz" lIns="91440" tIns="45720" rIns="91440" bIns="45720" rtlCol="0" anchor="ctr">
            <a:normAutofit/>
          </a:bodyPr>
          <a:lstStyle/>
          <a:p>
            <a:pPr algn="l">
              <a:defRPr/>
            </a:pPr>
            <a:endParaRPr lang="en-US" sz="1200" kern="1200">
              <a:solidFill>
                <a:schemeClr val="tx1">
                  <a:lumMod val="50000"/>
                  <a:lumOff val="50000"/>
                </a:schemeClr>
              </a:solidFill>
              <a:latin typeface="Calibri" panose="020F0502020204030204"/>
              <a:ea typeface="+mn-ea"/>
              <a:cs typeface="+mn-cs"/>
            </a:endParaRPr>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1865736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8499B4-F38D-0B3A-EEC2-2B10F39F21F4}"/>
              </a:ext>
            </a:extLst>
          </p:cNvPr>
          <p:cNvSpPr>
            <a:spLocks noGrp="1"/>
          </p:cNvSpPr>
          <p:nvPr>
            <p:ph type="title"/>
          </p:nvPr>
        </p:nvSpPr>
        <p:spPr>
          <a:xfrm>
            <a:off x="841248" y="548640"/>
            <a:ext cx="3600860" cy="5431536"/>
          </a:xfrm>
        </p:spPr>
        <p:txBody>
          <a:bodyPr>
            <a:normAutofit/>
          </a:bodyPr>
          <a:lstStyle/>
          <a:p>
            <a:r>
              <a:rPr lang="en-US" sz="5400" b="1" dirty="0">
                <a:latin typeface="Georgia" panose="02040502050405020303" pitchFamily="18" charset="0"/>
              </a:rPr>
              <a:t>Agenda</a:t>
            </a:r>
          </a:p>
        </p:txBody>
      </p:sp>
      <p:sp>
        <p:nvSpPr>
          <p:cNvPr id="2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7B3F0054-2317-C10E-238A-C9AE588D55F7}"/>
              </a:ext>
            </a:extLst>
          </p:cNvPr>
          <p:cNvSpPr>
            <a:spLocks noGrp="1"/>
          </p:cNvSpPr>
          <p:nvPr>
            <p:ph idx="1"/>
          </p:nvPr>
        </p:nvSpPr>
        <p:spPr>
          <a:xfrm>
            <a:off x="5126418" y="552091"/>
            <a:ext cx="6224335" cy="5431536"/>
          </a:xfrm>
        </p:spPr>
        <p:txBody>
          <a:bodyPr anchor="ctr">
            <a:normAutofit/>
          </a:bodyPr>
          <a:lstStyle/>
          <a:p>
            <a:r>
              <a:rPr lang="en-US" sz="2200" dirty="0">
                <a:latin typeface="Georgia"/>
              </a:rPr>
              <a:t>Check-in via the QR code</a:t>
            </a:r>
          </a:p>
          <a:p>
            <a:r>
              <a:rPr lang="en-US" sz="2200" dirty="0">
                <a:latin typeface="Georgia"/>
              </a:rPr>
              <a:t>Welcome</a:t>
            </a:r>
          </a:p>
          <a:p>
            <a:r>
              <a:rPr lang="en-US" sz="2200" dirty="0">
                <a:latin typeface="Georgia"/>
              </a:rPr>
              <a:t>2023 Projects </a:t>
            </a:r>
          </a:p>
          <a:p>
            <a:r>
              <a:rPr lang="en-US" sz="2200" dirty="0">
                <a:latin typeface="Georgia"/>
              </a:rPr>
              <a:t>Funding </a:t>
            </a:r>
          </a:p>
          <a:p>
            <a:r>
              <a:rPr lang="en-US" sz="2200" dirty="0">
                <a:latin typeface="Georgia"/>
              </a:rPr>
              <a:t>Collaboration Projects</a:t>
            </a:r>
          </a:p>
          <a:p>
            <a:r>
              <a:rPr lang="en-US" sz="2200" dirty="0">
                <a:latin typeface="Georgia"/>
              </a:rPr>
              <a:t>2024-2027 Strategic Plan</a:t>
            </a:r>
          </a:p>
          <a:p>
            <a:r>
              <a:rPr lang="en-US" sz="2200" dirty="0">
                <a:latin typeface="Georgia"/>
              </a:rPr>
              <a:t>Voting*</a:t>
            </a:r>
          </a:p>
          <a:p>
            <a:pPr marL="457200" lvl="1" indent="0">
              <a:buNone/>
            </a:pPr>
            <a:r>
              <a:rPr lang="en-US" sz="1600" dirty="0">
                <a:latin typeface="Georgia"/>
              </a:rPr>
              <a:t>* Anyone interested in being a write-in candidate on the ballot must let Becca know in the next 10 minutes. Write-in candidates will be asked to speak for 1 minute regarding why this position is a good fit for them.</a:t>
            </a:r>
            <a:endParaRPr lang="en-US" sz="1600">
              <a:ea typeface="Calibri"/>
              <a:cs typeface="Calibri"/>
            </a:endParaRPr>
          </a:p>
          <a:p>
            <a:r>
              <a:rPr lang="en-US" sz="2200" dirty="0">
                <a:latin typeface="Georgia"/>
              </a:rPr>
              <a:t>Task Force Break-Outs</a:t>
            </a:r>
          </a:p>
        </p:txBody>
      </p:sp>
      <p:sp>
        <p:nvSpPr>
          <p:cNvPr id="4" name="Footer Placeholder 3">
            <a:extLst>
              <a:ext uri="{FF2B5EF4-FFF2-40B4-BE49-F238E27FC236}">
                <a16:creationId xmlns:a16="http://schemas.microsoft.com/office/drawing/2014/main" id="{875B8BA5-C554-A88D-8B42-A6B78E831714}"/>
              </a:ext>
            </a:extLst>
          </p:cNvPr>
          <p:cNvSpPr>
            <a:spLocks noGrp="1"/>
          </p:cNvSpPr>
          <p:nvPr>
            <p:ph type="ftr" sz="quarter" idx="11"/>
          </p:nvPr>
        </p:nvSpPr>
        <p:spPr>
          <a:xfrm>
            <a:off x="4038600" y="6356350"/>
            <a:ext cx="4114800" cy="365125"/>
          </a:xfrm>
        </p:spPr>
        <p:txBody>
          <a:bodyPr>
            <a:normAutofit/>
          </a:bodyPr>
          <a:lstStyle/>
          <a:p>
            <a:endParaRPr lang="en-US"/>
          </a:p>
        </p:txBody>
      </p:sp>
      <p:pic>
        <p:nvPicPr>
          <p:cNvPr id="3" name="Picture 2" descr="Logo, icon&#10;&#10;Description automatically generated">
            <a:extLst>
              <a:ext uri="{FF2B5EF4-FFF2-40B4-BE49-F238E27FC236}">
                <a16:creationId xmlns:a16="http://schemas.microsoft.com/office/drawing/2014/main" id="{AD405D45-B952-4AA9-24E1-9EA4E82DC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3386695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82E0DD2-11DF-4411-A6ED-1182F5176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017254" y="557188"/>
            <a:ext cx="3800564" cy="1671569"/>
          </a:xfrm>
        </p:spPr>
        <p:txBody>
          <a:bodyPr>
            <a:normAutofit/>
          </a:bodyPr>
          <a:lstStyle/>
          <a:p>
            <a:r>
              <a:rPr lang="en-US" sz="4000" b="1">
                <a:latin typeface="Georgia" panose="02040502050405020303" pitchFamily="18" charset="0"/>
              </a:rPr>
              <a:t>“Love Is” Campaign</a:t>
            </a:r>
          </a:p>
        </p:txBody>
      </p:sp>
      <p:pic>
        <p:nvPicPr>
          <p:cNvPr id="7" name="Picture 6" descr="A child and child playing with a wheel&#10;&#10;Description automatically generated">
            <a:extLst>
              <a:ext uri="{FF2B5EF4-FFF2-40B4-BE49-F238E27FC236}">
                <a16:creationId xmlns:a16="http://schemas.microsoft.com/office/drawing/2014/main" id="{15EBB4E8-1991-13A5-289D-55952BEC18A7}"/>
              </a:ext>
            </a:extLst>
          </p:cNvPr>
          <p:cNvPicPr>
            <a:picLocks noChangeAspect="1"/>
          </p:cNvPicPr>
          <p:nvPr/>
        </p:nvPicPr>
        <p:blipFill rotWithShape="1">
          <a:blip r:embed="rId3"/>
          <a:srcRect l="13823" r="6217" b="-3"/>
          <a:stretch/>
        </p:blipFill>
        <p:spPr>
          <a:xfrm>
            <a:off x="8969" y="-2"/>
            <a:ext cx="2376092" cy="2228759"/>
          </a:xfrm>
          <a:prstGeom prst="rect">
            <a:avLst/>
          </a:prstGeom>
        </p:spPr>
      </p:pic>
      <p:pic>
        <p:nvPicPr>
          <p:cNvPr id="19" name="Picture 18" descr="A group of people posing for a photo&#10;&#10;Description automatically generated">
            <a:extLst>
              <a:ext uri="{FF2B5EF4-FFF2-40B4-BE49-F238E27FC236}">
                <a16:creationId xmlns:a16="http://schemas.microsoft.com/office/drawing/2014/main" id="{2D5BB1A0-030B-6756-7CC5-564BF867BE21}"/>
              </a:ext>
            </a:extLst>
          </p:cNvPr>
          <p:cNvPicPr>
            <a:picLocks noChangeAspect="1"/>
          </p:cNvPicPr>
          <p:nvPr/>
        </p:nvPicPr>
        <p:blipFill rotWithShape="1">
          <a:blip r:embed="rId4"/>
          <a:srcRect l="20043" r="-3" b="-3"/>
          <a:stretch/>
        </p:blipFill>
        <p:spPr>
          <a:xfrm>
            <a:off x="2579411" y="-2446"/>
            <a:ext cx="2376092" cy="2228759"/>
          </a:xfrm>
          <a:prstGeom prst="rect">
            <a:avLst/>
          </a:prstGeom>
        </p:spPr>
      </p:pic>
      <p:pic>
        <p:nvPicPr>
          <p:cNvPr id="3" name="Picture 2" descr="A person holding a camera and shaking hands with a child&#10;&#10;Description automatically generated">
            <a:extLst>
              <a:ext uri="{FF2B5EF4-FFF2-40B4-BE49-F238E27FC236}">
                <a16:creationId xmlns:a16="http://schemas.microsoft.com/office/drawing/2014/main" id="{9977C9B3-C55D-E75A-BB9B-0D49C740BE1C}"/>
              </a:ext>
            </a:extLst>
          </p:cNvPr>
          <p:cNvPicPr>
            <a:picLocks noChangeAspect="1"/>
          </p:cNvPicPr>
          <p:nvPr/>
        </p:nvPicPr>
        <p:blipFill rotWithShape="1">
          <a:blip r:embed="rId5"/>
          <a:srcRect l="11364" r="8676" b="-3"/>
          <a:stretch/>
        </p:blipFill>
        <p:spPr>
          <a:xfrm>
            <a:off x="5149852" y="-10223"/>
            <a:ext cx="2376092" cy="2228759"/>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pic>
        <p:nvPicPr>
          <p:cNvPr id="17" name="Picture 16" descr="A group of children drawing on the ground&#10;&#10;Description automatically generated">
            <a:extLst>
              <a:ext uri="{FF2B5EF4-FFF2-40B4-BE49-F238E27FC236}">
                <a16:creationId xmlns:a16="http://schemas.microsoft.com/office/drawing/2014/main" id="{54780FA7-0434-A9D2-B1CD-A07A9B05F89C}"/>
              </a:ext>
            </a:extLst>
          </p:cNvPr>
          <p:cNvPicPr>
            <a:picLocks noChangeAspect="1"/>
          </p:cNvPicPr>
          <p:nvPr/>
        </p:nvPicPr>
        <p:blipFill rotWithShape="1">
          <a:blip r:embed="rId6"/>
          <a:srcRect t="8814" b="8814"/>
          <a:stretch/>
        </p:blipFill>
        <p:spPr>
          <a:xfrm>
            <a:off x="3714" y="2400151"/>
            <a:ext cx="3330225" cy="2057368"/>
          </a:xfrm>
          <a:prstGeom prst="rect">
            <a:avLst/>
          </a:prstGeom>
        </p:spPr>
      </p:pic>
      <p:pic>
        <p:nvPicPr>
          <p:cNvPr id="18" name="Picture 17" descr="A group of people sitting at a table&#10;&#10;Description automatically generated">
            <a:extLst>
              <a:ext uri="{FF2B5EF4-FFF2-40B4-BE49-F238E27FC236}">
                <a16:creationId xmlns:a16="http://schemas.microsoft.com/office/drawing/2014/main" id="{B0F3ED68-6030-FC53-7D3F-F760CD2B732B}"/>
              </a:ext>
            </a:extLst>
          </p:cNvPr>
          <p:cNvPicPr>
            <a:picLocks noChangeAspect="1"/>
          </p:cNvPicPr>
          <p:nvPr/>
        </p:nvPicPr>
        <p:blipFill rotWithShape="1">
          <a:blip r:embed="rId7"/>
          <a:srcRect r="-5" b="10597"/>
          <a:stretch/>
        </p:blipFill>
        <p:spPr>
          <a:xfrm>
            <a:off x="-1" y="4628909"/>
            <a:ext cx="3324552" cy="2229090"/>
          </a:xfrm>
          <a:prstGeom prst="rect">
            <a:avLst/>
          </a:prstGeom>
        </p:spPr>
      </p:pic>
      <p:pic>
        <p:nvPicPr>
          <p:cNvPr id="16" name="Picture 15" descr="A group of people standing under a tent&#10;&#10;Description automatically generated">
            <a:extLst>
              <a:ext uri="{FF2B5EF4-FFF2-40B4-BE49-F238E27FC236}">
                <a16:creationId xmlns:a16="http://schemas.microsoft.com/office/drawing/2014/main" id="{9389E4AD-51A6-F01F-64B6-9FC608859BF1}"/>
              </a:ext>
            </a:extLst>
          </p:cNvPr>
          <p:cNvPicPr>
            <a:picLocks noChangeAspect="1"/>
          </p:cNvPicPr>
          <p:nvPr/>
        </p:nvPicPr>
        <p:blipFill rotWithShape="1">
          <a:blip r:embed="rId8"/>
          <a:srcRect l="22774" t="275" r="9938" b="-275"/>
          <a:stretch/>
        </p:blipFill>
        <p:spPr>
          <a:xfrm>
            <a:off x="3534403" y="2400151"/>
            <a:ext cx="3999502" cy="4457855"/>
          </a:xfrm>
          <a:prstGeom prst="rect">
            <a:avLst/>
          </a:prstGeom>
        </p:spPr>
      </p:pic>
      <p:sp>
        <p:nvSpPr>
          <p:cNvPr id="8" name="Content Placeholder 2">
            <a:extLst>
              <a:ext uri="{FF2B5EF4-FFF2-40B4-BE49-F238E27FC236}">
                <a16:creationId xmlns:a16="http://schemas.microsoft.com/office/drawing/2014/main" id="{D4FDCAAC-A420-20B2-ADDC-703B22424860}"/>
              </a:ext>
            </a:extLst>
          </p:cNvPr>
          <p:cNvSpPr>
            <a:spLocks noGrp="1"/>
          </p:cNvSpPr>
          <p:nvPr>
            <p:ph sz="half" idx="1"/>
          </p:nvPr>
        </p:nvSpPr>
        <p:spPr>
          <a:xfrm>
            <a:off x="8017253" y="2400475"/>
            <a:ext cx="3800565" cy="3776488"/>
          </a:xfrm>
        </p:spPr>
        <p:txBody>
          <a:bodyPr vert="horz" lIns="91440" tIns="45720" rIns="91440" bIns="45720" rtlCol="0">
            <a:normAutofit/>
          </a:bodyPr>
          <a:lstStyle/>
          <a:p>
            <a:pPr marL="0" indent="0">
              <a:buNone/>
            </a:pPr>
            <a:endParaRPr lang="en-US" sz="2000">
              <a:latin typeface="Georgia" panose="02040502050405020303" pitchFamily="18" charset="0"/>
            </a:endParaRPr>
          </a:p>
          <a:p>
            <a:pPr marL="0" indent="0">
              <a:buNone/>
            </a:pPr>
            <a:endParaRPr lang="en-US" sz="2000">
              <a:latin typeface="Georgia" panose="02040502050405020303" pitchFamily="18" charset="0"/>
            </a:endParaRP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8017254" y="6356350"/>
            <a:ext cx="3194382" cy="365125"/>
          </a:xfrm>
        </p:spPr>
        <p:txBody>
          <a:bodyPr>
            <a:normAutofit/>
          </a:bodyPr>
          <a:lstStyle/>
          <a:p>
            <a:pPr algn="l"/>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
        <p:nvSpPr>
          <p:cNvPr id="5" name="Content Placeholder 21">
            <a:extLst>
              <a:ext uri="{FF2B5EF4-FFF2-40B4-BE49-F238E27FC236}">
                <a16:creationId xmlns:a16="http://schemas.microsoft.com/office/drawing/2014/main" id="{C83EC9FF-7367-5375-239D-202EEE7D9CDC}"/>
              </a:ext>
            </a:extLst>
          </p:cNvPr>
          <p:cNvSpPr txBox="1">
            <a:spLocks/>
          </p:cNvSpPr>
          <p:nvPr/>
        </p:nvSpPr>
        <p:spPr>
          <a:xfrm>
            <a:off x="8019288" y="2404872"/>
            <a:ext cx="3800565" cy="3776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Love Is ... Family Fun Day with He Cares Inc. and Stop the Violence Indianapolis, Inc. </a:t>
            </a:r>
          </a:p>
        </p:txBody>
      </p:sp>
    </p:spTree>
    <p:extLst>
      <p:ext uri="{BB962C8B-B14F-4D97-AF65-F5344CB8AC3E}">
        <p14:creationId xmlns:p14="http://schemas.microsoft.com/office/powerpoint/2010/main" val="3345280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82E0DD2-11DF-4411-A6ED-1182F5176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017254" y="557188"/>
            <a:ext cx="3800564" cy="1671569"/>
          </a:xfrm>
        </p:spPr>
        <p:txBody>
          <a:bodyPr>
            <a:normAutofit/>
          </a:bodyPr>
          <a:lstStyle/>
          <a:p>
            <a:r>
              <a:rPr lang="en-US" sz="2800" b="1">
                <a:latin typeface="Georgia" panose="02040502050405020303" pitchFamily="18" charset="0"/>
              </a:rPr>
              <a:t>Lived Experience Trauma Informed Response Conference</a:t>
            </a:r>
          </a:p>
        </p:txBody>
      </p:sp>
      <p:pic>
        <p:nvPicPr>
          <p:cNvPr id="10" name="Picture 9" descr="A person standing in front of a group of people&#10;&#10;Description automatically generated">
            <a:extLst>
              <a:ext uri="{FF2B5EF4-FFF2-40B4-BE49-F238E27FC236}">
                <a16:creationId xmlns:a16="http://schemas.microsoft.com/office/drawing/2014/main" id="{23788788-8D44-1393-8372-4C1309EB84F0}"/>
              </a:ext>
            </a:extLst>
          </p:cNvPr>
          <p:cNvPicPr>
            <a:picLocks noChangeAspect="1"/>
          </p:cNvPicPr>
          <p:nvPr/>
        </p:nvPicPr>
        <p:blipFill rotWithShape="1">
          <a:blip r:embed="rId3"/>
          <a:srcRect l="12843" r="7197" b="-3"/>
          <a:stretch/>
        </p:blipFill>
        <p:spPr>
          <a:xfrm>
            <a:off x="8969" y="-2"/>
            <a:ext cx="2376092" cy="2228759"/>
          </a:xfrm>
          <a:prstGeom prst="rect">
            <a:avLst/>
          </a:prstGeom>
        </p:spPr>
      </p:pic>
      <p:pic>
        <p:nvPicPr>
          <p:cNvPr id="18" name="Picture 17" descr="A person standing next to a table with a child looking at it&#10;&#10;Description automatically generated">
            <a:extLst>
              <a:ext uri="{FF2B5EF4-FFF2-40B4-BE49-F238E27FC236}">
                <a16:creationId xmlns:a16="http://schemas.microsoft.com/office/drawing/2014/main" id="{C139BFFD-BD4B-A1E3-A5D2-554338A949ED}"/>
              </a:ext>
            </a:extLst>
          </p:cNvPr>
          <p:cNvPicPr>
            <a:picLocks noChangeAspect="1"/>
          </p:cNvPicPr>
          <p:nvPr/>
        </p:nvPicPr>
        <p:blipFill rotWithShape="1">
          <a:blip r:embed="rId4"/>
          <a:srcRect l="17768" t="3315" r="2479" b="-3315"/>
          <a:stretch/>
        </p:blipFill>
        <p:spPr>
          <a:xfrm>
            <a:off x="2579411" y="-2446"/>
            <a:ext cx="2369917" cy="2228695"/>
          </a:xfrm>
          <a:prstGeom prst="rect">
            <a:avLst/>
          </a:prstGeom>
        </p:spPr>
      </p:pic>
      <p:pic>
        <p:nvPicPr>
          <p:cNvPr id="7" name="Content Placeholder 6" descr="A group of people sitting around a table&#10;&#10;Description automatically generated">
            <a:extLst>
              <a:ext uri="{FF2B5EF4-FFF2-40B4-BE49-F238E27FC236}">
                <a16:creationId xmlns:a16="http://schemas.microsoft.com/office/drawing/2014/main" id="{EDABA8E0-480A-8914-7D49-E989803B82A1}"/>
              </a:ext>
            </a:extLst>
          </p:cNvPr>
          <p:cNvPicPr>
            <a:picLocks noChangeAspect="1"/>
          </p:cNvPicPr>
          <p:nvPr/>
        </p:nvPicPr>
        <p:blipFill rotWithShape="1">
          <a:blip r:embed="rId5"/>
          <a:srcRect l="20043" r="-3" b="-3"/>
          <a:stretch/>
        </p:blipFill>
        <p:spPr>
          <a:xfrm>
            <a:off x="5149852" y="-10223"/>
            <a:ext cx="2376092" cy="2228759"/>
          </a:xfrm>
          <a:prstGeom prst="rect">
            <a:avLst/>
          </a:prstGeom>
        </p:spPr>
      </p:pic>
      <p:pic>
        <p:nvPicPr>
          <p:cNvPr id="14" name="Picture 13" descr="A group of people sitting at a table&#10;&#10;Description automatically generated">
            <a:extLst>
              <a:ext uri="{FF2B5EF4-FFF2-40B4-BE49-F238E27FC236}">
                <a16:creationId xmlns:a16="http://schemas.microsoft.com/office/drawing/2014/main" id="{E35FAA1F-771A-617D-B4A2-E61E7B15B8AE}"/>
              </a:ext>
            </a:extLst>
          </p:cNvPr>
          <p:cNvPicPr>
            <a:picLocks noChangeAspect="1"/>
          </p:cNvPicPr>
          <p:nvPr/>
        </p:nvPicPr>
        <p:blipFill rotWithShape="1">
          <a:blip r:embed="rId6"/>
          <a:srcRect t="10117" r="5" b="7515"/>
          <a:stretch/>
        </p:blipFill>
        <p:spPr>
          <a:xfrm>
            <a:off x="3714" y="2400151"/>
            <a:ext cx="3330225" cy="2057368"/>
          </a:xfrm>
          <a:prstGeom prst="rect">
            <a:avLst/>
          </a:prstGeom>
        </p:spPr>
      </p:pic>
      <p:pic>
        <p:nvPicPr>
          <p:cNvPr id="16" name="Picture 15" descr="A stage with balloons and a podium&#10;&#10;Description automatically generated">
            <a:extLst>
              <a:ext uri="{FF2B5EF4-FFF2-40B4-BE49-F238E27FC236}">
                <a16:creationId xmlns:a16="http://schemas.microsoft.com/office/drawing/2014/main" id="{FBB1D9C1-88BC-085D-95B3-6E4788BF31C6}"/>
              </a:ext>
            </a:extLst>
          </p:cNvPr>
          <p:cNvPicPr>
            <a:picLocks noChangeAspect="1"/>
          </p:cNvPicPr>
          <p:nvPr/>
        </p:nvPicPr>
        <p:blipFill rotWithShape="1">
          <a:blip r:embed="rId7"/>
          <a:srcRect t="10601" r="-5" b="-5"/>
          <a:stretch/>
        </p:blipFill>
        <p:spPr>
          <a:xfrm>
            <a:off x="-1" y="4628909"/>
            <a:ext cx="3324552" cy="2229090"/>
          </a:xfrm>
          <a:prstGeom prst="rect">
            <a:avLst/>
          </a:prstGeom>
        </p:spPr>
      </p:pic>
      <p:pic>
        <p:nvPicPr>
          <p:cNvPr id="17" name="Picture 16" descr="A group of people standing on a stage with balloons&#10;&#10;Description automatically generated">
            <a:extLst>
              <a:ext uri="{FF2B5EF4-FFF2-40B4-BE49-F238E27FC236}">
                <a16:creationId xmlns:a16="http://schemas.microsoft.com/office/drawing/2014/main" id="{020814C1-AD28-F408-5061-68E7903AEF2D}"/>
              </a:ext>
            </a:extLst>
          </p:cNvPr>
          <p:cNvPicPr>
            <a:picLocks noChangeAspect="1"/>
          </p:cNvPicPr>
          <p:nvPr/>
        </p:nvPicPr>
        <p:blipFill rotWithShape="1">
          <a:blip r:embed="rId8"/>
          <a:srcRect l="23109" r="9654" b="3"/>
          <a:stretch/>
        </p:blipFill>
        <p:spPr>
          <a:xfrm>
            <a:off x="3534403" y="2400151"/>
            <a:ext cx="3996536" cy="4457850"/>
          </a:xfrm>
          <a:prstGeom prst="rect">
            <a:avLst/>
          </a:prstGeom>
        </p:spPr>
      </p:pic>
      <p:sp>
        <p:nvSpPr>
          <p:cNvPr id="22" name="Content Placeholder 21">
            <a:extLst>
              <a:ext uri="{FF2B5EF4-FFF2-40B4-BE49-F238E27FC236}">
                <a16:creationId xmlns:a16="http://schemas.microsoft.com/office/drawing/2014/main" id="{FC4BF7A2-15FB-A704-3D7B-261F05066CCF}"/>
              </a:ext>
            </a:extLst>
          </p:cNvPr>
          <p:cNvSpPr>
            <a:spLocks noGrp="1"/>
          </p:cNvSpPr>
          <p:nvPr>
            <p:ph idx="1"/>
          </p:nvPr>
        </p:nvSpPr>
        <p:spPr>
          <a:xfrm>
            <a:off x="8017253" y="2400475"/>
            <a:ext cx="3800565" cy="3776488"/>
          </a:xfrm>
        </p:spPr>
        <p:txBody>
          <a:bodyPr>
            <a:noAutofit/>
          </a:bodyPr>
          <a:lstStyle/>
          <a:p>
            <a:pPr marL="0" indent="0">
              <a:buNone/>
            </a:pPr>
            <a:r>
              <a:rPr lang="en-US" sz="2000" dirty="0"/>
              <a:t>The Lived Experience Trauma-Informed Response Conference was an empowering and insightful event that shed light on trauma and its impact on youth and parents/caregivers. </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8017254" y="6356350"/>
            <a:ext cx="3194382" cy="365125"/>
          </a:xfrm>
        </p:spPr>
        <p:txBody>
          <a:bodyPr>
            <a:normAutofit/>
          </a:bodyPr>
          <a:lstStyle/>
          <a:p>
            <a:pPr algn="l"/>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2983372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7527223" y="557189"/>
            <a:ext cx="3826577" cy="1671566"/>
          </a:xfrm>
        </p:spPr>
        <p:txBody>
          <a:bodyPr>
            <a:normAutofit/>
          </a:bodyPr>
          <a:lstStyle/>
          <a:p>
            <a:r>
              <a:rPr lang="en-US" sz="4000" b="1">
                <a:latin typeface="Georgia"/>
              </a:rPr>
              <a:t>Educational Seminar</a:t>
            </a:r>
            <a:endParaRPr lang="en-US" sz="4000" b="1">
              <a:latin typeface="Georgia" panose="02040502050405020303" pitchFamily="18" charset="0"/>
            </a:endParaRPr>
          </a:p>
        </p:txBody>
      </p:sp>
      <p:pic>
        <p:nvPicPr>
          <p:cNvPr id="5" name="Picture 4" descr="A group of women standing in a classroom&#10;&#10;Description automatically generated">
            <a:extLst>
              <a:ext uri="{FF2B5EF4-FFF2-40B4-BE49-F238E27FC236}">
                <a16:creationId xmlns:a16="http://schemas.microsoft.com/office/drawing/2014/main" id="{5F1E38DF-413E-05AD-6FBC-8F55E00982F3}"/>
              </a:ext>
            </a:extLst>
          </p:cNvPr>
          <p:cNvPicPr>
            <a:picLocks noChangeAspect="1"/>
          </p:cNvPicPr>
          <p:nvPr/>
        </p:nvPicPr>
        <p:blipFill rotWithShape="1">
          <a:blip r:embed="rId3"/>
          <a:srcRect l="16455" r="16455"/>
          <a:stretch/>
        </p:blipFill>
        <p:spPr>
          <a:xfrm>
            <a:off x="20" y="-1"/>
            <a:ext cx="3997732" cy="4469126"/>
          </a:xfrm>
          <a:prstGeom prst="rect">
            <a:avLst/>
          </a:prstGeom>
        </p:spPr>
      </p:pic>
      <p:pic>
        <p:nvPicPr>
          <p:cNvPr id="14" name="Picture 13" descr="A group of people in a room&#10;&#10;Description automatically generated">
            <a:extLst>
              <a:ext uri="{FF2B5EF4-FFF2-40B4-BE49-F238E27FC236}">
                <a16:creationId xmlns:a16="http://schemas.microsoft.com/office/drawing/2014/main" id="{03AE7F23-9430-64BB-665C-0BFC1ADA3AD1}"/>
              </a:ext>
            </a:extLst>
          </p:cNvPr>
          <p:cNvPicPr>
            <a:picLocks noChangeAspect="1"/>
          </p:cNvPicPr>
          <p:nvPr/>
        </p:nvPicPr>
        <p:blipFill rotWithShape="1">
          <a:blip r:embed="rId4"/>
          <a:srcRect t="974" b="974"/>
          <a:stretch/>
        </p:blipFill>
        <p:spPr>
          <a:xfrm>
            <a:off x="4184069" y="-2"/>
            <a:ext cx="3027239" cy="2226220"/>
          </a:xfrm>
          <a:prstGeom prst="rect">
            <a:avLst/>
          </a:prstGeom>
        </p:spPr>
      </p:pic>
      <p:pic>
        <p:nvPicPr>
          <p:cNvPr id="7" name="Picture 6" descr="A group of people sitting in chairs in a classroom&#10;&#10;Description automatically generated">
            <a:extLst>
              <a:ext uri="{FF2B5EF4-FFF2-40B4-BE49-F238E27FC236}">
                <a16:creationId xmlns:a16="http://schemas.microsoft.com/office/drawing/2014/main" id="{D0C5C24D-1D15-47B6-BE73-E2EC42085154}"/>
              </a:ext>
            </a:extLst>
          </p:cNvPr>
          <p:cNvPicPr>
            <a:picLocks noChangeAspect="1"/>
          </p:cNvPicPr>
          <p:nvPr/>
        </p:nvPicPr>
        <p:blipFill rotWithShape="1">
          <a:blip r:embed="rId5"/>
          <a:srcRect t="9667" r="-1" b="-1"/>
          <a:stretch/>
        </p:blipFill>
        <p:spPr>
          <a:xfrm>
            <a:off x="4184069" y="2406570"/>
            <a:ext cx="3027239" cy="2050948"/>
          </a:xfrm>
          <a:prstGeom prst="rect">
            <a:avLst/>
          </a:prstGeom>
        </p:spPr>
      </p:pic>
      <p:pic>
        <p:nvPicPr>
          <p:cNvPr id="3" name="Content Placeholder 2" descr="A group of people in a classroom&#10;&#10;Description automatically generated">
            <a:extLst>
              <a:ext uri="{FF2B5EF4-FFF2-40B4-BE49-F238E27FC236}">
                <a16:creationId xmlns:a16="http://schemas.microsoft.com/office/drawing/2014/main" id="{1154A7BA-0A09-AC0B-26F0-EFBF51E8FFA8}"/>
              </a:ext>
            </a:extLst>
          </p:cNvPr>
          <p:cNvPicPr>
            <a:picLocks noChangeAspect="1"/>
          </p:cNvPicPr>
          <p:nvPr/>
        </p:nvPicPr>
        <p:blipFill rotWithShape="1">
          <a:blip r:embed="rId6"/>
          <a:srcRect r="-3" b="2026"/>
          <a:stretch/>
        </p:blipFill>
        <p:spPr>
          <a:xfrm>
            <a:off x="-3717" y="4638290"/>
            <a:ext cx="3020892" cy="2219710"/>
          </a:xfrm>
          <a:prstGeom prst="rect">
            <a:avLst/>
          </a:prstGeom>
          <a:noFill/>
        </p:spPr>
      </p:pic>
      <p:pic>
        <p:nvPicPr>
          <p:cNvPr id="10" name="Picture 9" descr="A close-up of a paper&#10;&#10;Description automatically generated">
            <a:extLst>
              <a:ext uri="{FF2B5EF4-FFF2-40B4-BE49-F238E27FC236}">
                <a16:creationId xmlns:a16="http://schemas.microsoft.com/office/drawing/2014/main" id="{0C94F779-7970-05AF-C84F-DDB28393BEDB}"/>
              </a:ext>
            </a:extLst>
          </p:cNvPr>
          <p:cNvPicPr>
            <a:picLocks noChangeAspect="1"/>
          </p:cNvPicPr>
          <p:nvPr/>
        </p:nvPicPr>
        <p:blipFill rotWithShape="1">
          <a:blip r:embed="rId7"/>
          <a:srcRect t="473" r="3" b="25730"/>
          <a:stretch/>
        </p:blipFill>
        <p:spPr>
          <a:xfrm>
            <a:off x="3184628" y="4629236"/>
            <a:ext cx="4026679" cy="2228764"/>
          </a:xfrm>
          <a:prstGeom prst="rect">
            <a:avLst/>
          </a:prstGeom>
        </p:spPr>
      </p:pic>
      <p:sp>
        <p:nvSpPr>
          <p:cNvPr id="19" name="Content Placeholder 18">
            <a:extLst>
              <a:ext uri="{FF2B5EF4-FFF2-40B4-BE49-F238E27FC236}">
                <a16:creationId xmlns:a16="http://schemas.microsoft.com/office/drawing/2014/main" id="{F11790B5-6D6D-7028-43F7-10857F998231}"/>
              </a:ext>
            </a:extLst>
          </p:cNvPr>
          <p:cNvSpPr>
            <a:spLocks noGrp="1"/>
          </p:cNvSpPr>
          <p:nvPr>
            <p:ph idx="1"/>
          </p:nvPr>
        </p:nvSpPr>
        <p:spPr>
          <a:xfrm>
            <a:off x="7527223" y="2400475"/>
            <a:ext cx="3826578" cy="3776488"/>
          </a:xfrm>
        </p:spPr>
        <p:txBody>
          <a:bodyPr>
            <a:noAutofit/>
          </a:bodyPr>
          <a:lstStyle/>
          <a:p>
            <a:r>
              <a:rPr lang="en-US" sz="2000" dirty="0"/>
              <a:t>Media organizations can play a critical role in gun violence prevention. </a:t>
            </a:r>
          </a:p>
          <a:p>
            <a:r>
              <a:rPr lang="en-US" sz="2000" dirty="0"/>
              <a:t>Carey Haley led a media and community violence panel discussion with Tiffany Davis, Della Brown, Angela Cain, Tamisha Dew, and </a:t>
            </a:r>
            <a:r>
              <a:rPr lang="en-US" sz="2000" dirty="0" err="1"/>
              <a:t>Shardae</a:t>
            </a:r>
            <a:r>
              <a:rPr lang="en-US" sz="2000" dirty="0"/>
              <a:t> Hoskins at IUPUI.</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3303076" y="6356350"/>
            <a:ext cx="3770237" cy="365125"/>
          </a:xfrm>
        </p:spPr>
        <p:txBody>
          <a:bodyPr>
            <a:normAutofit/>
          </a:bodyPr>
          <a:lstStyle/>
          <a:p>
            <a:endParaRPr lang="en-US">
              <a:solidFill>
                <a:srgbClr val="FFFFFF"/>
              </a:solidFill>
            </a:endParaRPr>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205656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716D72B-0D25-43A5-8554-C535E5118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7543801" y="432877"/>
            <a:ext cx="3988536" cy="1642533"/>
          </a:xfrm>
        </p:spPr>
        <p:txBody>
          <a:bodyPr anchor="b">
            <a:normAutofit/>
          </a:bodyPr>
          <a:lstStyle/>
          <a:p>
            <a:r>
              <a:rPr lang="en-US" sz="4800" b="1" dirty="0" err="1">
                <a:latin typeface="Georgia" panose="02040502050405020303" pitchFamily="18" charset="0"/>
              </a:rPr>
              <a:t>SaferINDY</a:t>
            </a:r>
            <a:endParaRPr lang="en-US" sz="4800" b="1" dirty="0">
              <a:latin typeface="Georgia" panose="02040502050405020303" pitchFamily="18" charset="0"/>
            </a:endParaRPr>
          </a:p>
        </p:txBody>
      </p:sp>
      <p:pic>
        <p:nvPicPr>
          <p:cNvPr id="7" name="Content Placeholder 6">
            <a:extLst>
              <a:ext uri="{FF2B5EF4-FFF2-40B4-BE49-F238E27FC236}">
                <a16:creationId xmlns:a16="http://schemas.microsoft.com/office/drawing/2014/main" id="{EDABA8E0-480A-8914-7D49-E989803B82A1}"/>
              </a:ext>
            </a:extLst>
          </p:cNvPr>
          <p:cNvPicPr>
            <a:picLocks/>
          </p:cNvPicPr>
          <p:nvPr/>
        </p:nvPicPr>
        <p:blipFill>
          <a:blip r:embed="rId3">
            <a:extLst>
              <a:ext uri="{28A0092B-C50C-407E-A947-70E740481C1C}">
                <a14:useLocalDpi xmlns:a14="http://schemas.microsoft.com/office/drawing/2010/main" val="0"/>
              </a:ext>
            </a:extLst>
          </a:blip>
          <a:srcRect l="14517" r="14517"/>
          <a:stretch/>
        </p:blipFill>
        <p:spPr>
          <a:xfrm>
            <a:off x="0" y="1"/>
            <a:ext cx="3913632" cy="4114800"/>
          </a:xfrm>
          <a:custGeom>
            <a:avLst/>
            <a:gdLst/>
            <a:ahLst/>
            <a:cxnLst/>
            <a:rect l="l" t="t" r="r" b="b"/>
            <a:pathLst>
              <a:path w="3919476" h="4143507">
                <a:moveTo>
                  <a:pt x="0" y="0"/>
                </a:moveTo>
                <a:lnTo>
                  <a:pt x="3903116" y="0"/>
                </a:lnTo>
                <a:lnTo>
                  <a:pt x="3899307" y="150213"/>
                </a:lnTo>
                <a:cubicBezTo>
                  <a:pt x="3899870" y="322276"/>
                  <a:pt x="3912280" y="494071"/>
                  <a:pt x="3910163" y="665222"/>
                </a:cubicBezTo>
                <a:cubicBezTo>
                  <a:pt x="3909034" y="760465"/>
                  <a:pt x="3887866" y="855454"/>
                  <a:pt x="3891817" y="950951"/>
                </a:cubicBezTo>
                <a:cubicBezTo>
                  <a:pt x="3903389" y="1240363"/>
                  <a:pt x="3899579" y="1529902"/>
                  <a:pt x="3914679" y="1819187"/>
                </a:cubicBezTo>
                <a:cubicBezTo>
                  <a:pt x="3924446" y="1960184"/>
                  <a:pt x="3919293" y="2101691"/>
                  <a:pt x="3899297" y="2241812"/>
                </a:cubicBezTo>
                <a:cubicBezTo>
                  <a:pt x="3882644" y="2346833"/>
                  <a:pt x="3892946" y="2452744"/>
                  <a:pt x="3900002" y="2558273"/>
                </a:cubicBezTo>
                <a:cubicBezTo>
                  <a:pt x="3908611" y="2686026"/>
                  <a:pt x="3913268" y="2813652"/>
                  <a:pt x="3899155" y="2941659"/>
                </a:cubicBezTo>
                <a:cubicBezTo>
                  <a:pt x="3888995" y="3032710"/>
                  <a:pt x="3898449" y="3124270"/>
                  <a:pt x="3904095" y="3215577"/>
                </a:cubicBezTo>
                <a:cubicBezTo>
                  <a:pt x="3911433" y="3310871"/>
                  <a:pt x="3911433" y="3406520"/>
                  <a:pt x="3904095" y="3501814"/>
                </a:cubicBezTo>
                <a:cubicBezTo>
                  <a:pt x="3896728" y="3588930"/>
                  <a:pt x="3898478" y="3676464"/>
                  <a:pt x="3909317" y="3763288"/>
                </a:cubicBezTo>
                <a:cubicBezTo>
                  <a:pt x="3921171" y="3864881"/>
                  <a:pt x="3911998" y="3966473"/>
                  <a:pt x="3903389" y="4068066"/>
                </a:cubicBezTo>
                <a:lnTo>
                  <a:pt x="3899890" y="4129496"/>
                </a:lnTo>
                <a:lnTo>
                  <a:pt x="3856837" y="4131079"/>
                </a:lnTo>
                <a:cubicBezTo>
                  <a:pt x="3690565" y="4131562"/>
                  <a:pt x="3524292" y="4118803"/>
                  <a:pt x="3358020" y="4125635"/>
                </a:cubicBezTo>
                <a:cubicBezTo>
                  <a:pt x="3138339" y="4134610"/>
                  <a:pt x="2918661" y="4144924"/>
                  <a:pt x="2699106" y="4130457"/>
                </a:cubicBezTo>
                <a:cubicBezTo>
                  <a:pt x="2548620" y="4120546"/>
                  <a:pt x="2397378" y="4107552"/>
                  <a:pt x="2246135" y="4111571"/>
                </a:cubicBezTo>
                <a:cubicBezTo>
                  <a:pt x="2090859" y="4115857"/>
                  <a:pt x="1936213" y="4129921"/>
                  <a:pt x="1781316" y="4140235"/>
                </a:cubicBezTo>
                <a:cubicBezTo>
                  <a:pt x="1667682" y="4147695"/>
                  <a:pt x="1553608" y="4142392"/>
                  <a:pt x="1441020" y="4124430"/>
                </a:cubicBezTo>
                <a:cubicBezTo>
                  <a:pt x="1360735" y="4111704"/>
                  <a:pt x="1279946" y="4117196"/>
                  <a:pt x="1199535" y="4121751"/>
                </a:cubicBezTo>
                <a:cubicBezTo>
                  <a:pt x="1054343" y="4130324"/>
                  <a:pt x="909653" y="4143718"/>
                  <a:pt x="764462" y="4130324"/>
                </a:cubicBezTo>
                <a:cubicBezTo>
                  <a:pt x="634770" y="4118267"/>
                  <a:pt x="503820" y="4108490"/>
                  <a:pt x="375137" y="4118267"/>
                </a:cubicBezTo>
                <a:cubicBezTo>
                  <a:pt x="278626" y="4125601"/>
                  <a:pt x="182043" y="4132935"/>
                  <a:pt x="85336" y="4130493"/>
                </a:cubicBezTo>
                <a:lnTo>
                  <a:pt x="0" y="4125145"/>
                </a:lnTo>
                <a:close/>
              </a:path>
            </a:pathLst>
          </a:custGeom>
        </p:spPr>
      </p:pic>
      <p:pic>
        <p:nvPicPr>
          <p:cNvPr id="10" name="Picture 9">
            <a:extLst>
              <a:ext uri="{FF2B5EF4-FFF2-40B4-BE49-F238E27FC236}">
                <a16:creationId xmlns:a16="http://schemas.microsoft.com/office/drawing/2014/main" id="{23788788-8D44-1393-8372-4C1309EB84F0}"/>
              </a:ext>
            </a:extLst>
          </p:cNvPr>
          <p:cNvPicPr>
            <a:picLocks noChangeAspect="1"/>
          </p:cNvPicPr>
          <p:nvPr/>
        </p:nvPicPr>
        <p:blipFill rotWithShape="1">
          <a:blip r:embed="rId4">
            <a:extLst>
              <a:ext uri="{28A0092B-C50C-407E-A947-70E740481C1C}">
                <a14:useLocalDpi xmlns:a14="http://schemas.microsoft.com/office/drawing/2010/main" val="0"/>
              </a:ext>
            </a:extLst>
          </a:blip>
          <a:srcRect l="5516" r="9464" b="5"/>
          <a:stretch/>
        </p:blipFill>
        <p:spPr>
          <a:xfrm>
            <a:off x="4115400" y="10"/>
            <a:ext cx="3058323" cy="3597029"/>
          </a:xfrm>
          <a:custGeom>
            <a:avLst/>
            <a:gdLst/>
            <a:ahLst/>
            <a:cxnLst/>
            <a:rect l="l" t="t" r="r" b="b"/>
            <a:pathLst>
              <a:path w="3058323" h="3597039">
                <a:moveTo>
                  <a:pt x="15411" y="0"/>
                </a:moveTo>
                <a:lnTo>
                  <a:pt x="3031762" y="0"/>
                </a:lnTo>
                <a:lnTo>
                  <a:pt x="3046461" y="132146"/>
                </a:lnTo>
                <a:cubicBezTo>
                  <a:pt x="3048338" y="180004"/>
                  <a:pt x="3046791" y="227996"/>
                  <a:pt x="3041802" y="275754"/>
                </a:cubicBezTo>
                <a:cubicBezTo>
                  <a:pt x="3027897" y="401800"/>
                  <a:pt x="3049074" y="530780"/>
                  <a:pt x="3008505" y="654529"/>
                </a:cubicBezTo>
                <a:cubicBezTo>
                  <a:pt x="3005571" y="667491"/>
                  <a:pt x="3004614" y="680823"/>
                  <a:pt x="3005698" y="694078"/>
                </a:cubicBezTo>
                <a:cubicBezTo>
                  <a:pt x="3005188" y="761821"/>
                  <a:pt x="3019349" y="827651"/>
                  <a:pt x="3033127" y="893608"/>
                </a:cubicBezTo>
                <a:cubicBezTo>
                  <a:pt x="3048309" y="966327"/>
                  <a:pt x="3067190" y="1038663"/>
                  <a:pt x="3044226" y="1113933"/>
                </a:cubicBezTo>
                <a:cubicBezTo>
                  <a:pt x="3037911" y="1137802"/>
                  <a:pt x="3037911" y="1162909"/>
                  <a:pt x="3044226" y="1186779"/>
                </a:cubicBezTo>
                <a:cubicBezTo>
                  <a:pt x="3050414" y="1219872"/>
                  <a:pt x="3050414" y="1253833"/>
                  <a:pt x="3044226" y="1286927"/>
                </a:cubicBezTo>
                <a:cubicBezTo>
                  <a:pt x="3034913" y="1357732"/>
                  <a:pt x="3025345" y="1428920"/>
                  <a:pt x="3030448" y="1500363"/>
                </a:cubicBezTo>
                <a:cubicBezTo>
                  <a:pt x="3038001" y="1625694"/>
                  <a:pt x="3036164" y="1751408"/>
                  <a:pt x="3024962" y="1876459"/>
                </a:cubicBezTo>
                <a:cubicBezTo>
                  <a:pt x="3020242" y="1937185"/>
                  <a:pt x="3013991" y="1998805"/>
                  <a:pt x="3036572" y="2058128"/>
                </a:cubicBezTo>
                <a:cubicBezTo>
                  <a:pt x="3039761" y="2065719"/>
                  <a:pt x="3039761" y="2074267"/>
                  <a:pt x="3036572" y="2081857"/>
                </a:cubicBezTo>
                <a:cubicBezTo>
                  <a:pt x="2993834" y="2180984"/>
                  <a:pt x="3005826" y="2282153"/>
                  <a:pt x="3027897" y="2382556"/>
                </a:cubicBezTo>
                <a:cubicBezTo>
                  <a:pt x="3059523" y="2516907"/>
                  <a:pt x="3066565" y="2655863"/>
                  <a:pt x="3048691" y="2792715"/>
                </a:cubicBezTo>
                <a:cubicBezTo>
                  <a:pt x="3037337" y="2873471"/>
                  <a:pt x="3023687" y="2954354"/>
                  <a:pt x="3031596" y="3036386"/>
                </a:cubicBezTo>
                <a:cubicBezTo>
                  <a:pt x="3037490" y="3100417"/>
                  <a:pt x="3039736" y="3164741"/>
                  <a:pt x="3038358" y="3229027"/>
                </a:cubicBezTo>
                <a:cubicBezTo>
                  <a:pt x="3036891" y="3311633"/>
                  <a:pt x="3031788" y="3394080"/>
                  <a:pt x="3028535" y="3476606"/>
                </a:cubicBezTo>
                <a:lnTo>
                  <a:pt x="3026145" y="3582089"/>
                </a:lnTo>
                <a:lnTo>
                  <a:pt x="2837742" y="3576169"/>
                </a:lnTo>
                <a:cubicBezTo>
                  <a:pt x="2749601" y="3575123"/>
                  <a:pt x="2661428" y="3575842"/>
                  <a:pt x="2573255" y="3578457"/>
                </a:cubicBezTo>
                <a:cubicBezTo>
                  <a:pt x="2415279" y="3583558"/>
                  <a:pt x="2257302" y="3585390"/>
                  <a:pt x="2099327" y="3578457"/>
                </a:cubicBezTo>
                <a:cubicBezTo>
                  <a:pt x="1926907" y="3570479"/>
                  <a:pt x="1754870" y="3579504"/>
                  <a:pt x="1582958" y="3591536"/>
                </a:cubicBezTo>
                <a:cubicBezTo>
                  <a:pt x="1416747" y="3603177"/>
                  <a:pt x="1250917" y="3594544"/>
                  <a:pt x="1084959" y="3582381"/>
                </a:cubicBezTo>
                <a:cubicBezTo>
                  <a:pt x="910095" y="3569328"/>
                  <a:pt x="734510" y="3570585"/>
                  <a:pt x="559849" y="3586174"/>
                </a:cubicBezTo>
                <a:cubicBezTo>
                  <a:pt x="445325" y="3596376"/>
                  <a:pt x="330549" y="3581074"/>
                  <a:pt x="216532" y="3582119"/>
                </a:cubicBezTo>
                <a:lnTo>
                  <a:pt x="3784" y="3583799"/>
                </a:lnTo>
                <a:lnTo>
                  <a:pt x="23102" y="3304343"/>
                </a:lnTo>
                <a:cubicBezTo>
                  <a:pt x="27378" y="3232352"/>
                  <a:pt x="25445" y="3160183"/>
                  <a:pt x="17316" y="3088458"/>
                </a:cubicBezTo>
                <a:cubicBezTo>
                  <a:pt x="9187" y="3007476"/>
                  <a:pt x="12024" y="2925898"/>
                  <a:pt x="25783" y="2845525"/>
                </a:cubicBezTo>
                <a:cubicBezTo>
                  <a:pt x="43141" y="2750282"/>
                  <a:pt x="35379" y="2655039"/>
                  <a:pt x="29029" y="2559796"/>
                </a:cubicBezTo>
                <a:cubicBezTo>
                  <a:pt x="11671" y="2298322"/>
                  <a:pt x="-9498" y="2036848"/>
                  <a:pt x="4615" y="1774485"/>
                </a:cubicBezTo>
                <a:cubicBezTo>
                  <a:pt x="7578" y="1718482"/>
                  <a:pt x="20561" y="1663876"/>
                  <a:pt x="25925" y="1608255"/>
                </a:cubicBezTo>
                <a:cubicBezTo>
                  <a:pt x="41590" y="1446595"/>
                  <a:pt x="23242" y="1285571"/>
                  <a:pt x="15763" y="1124293"/>
                </a:cubicBezTo>
                <a:cubicBezTo>
                  <a:pt x="5010" y="945807"/>
                  <a:pt x="7183" y="766877"/>
                  <a:pt x="22255" y="588646"/>
                </a:cubicBezTo>
                <a:cubicBezTo>
                  <a:pt x="41165" y="395112"/>
                  <a:pt x="35097" y="201070"/>
                  <a:pt x="19010" y="7282"/>
                </a:cubicBezTo>
                <a:close/>
              </a:path>
            </a:pathLst>
          </a:custGeom>
        </p:spPr>
      </p:pic>
      <p:sp>
        <p:nvSpPr>
          <p:cNvPr id="3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6484" y="2424319"/>
            <a:ext cx="3851563" cy="18288"/>
          </a:xfrm>
          <a:custGeom>
            <a:avLst/>
            <a:gdLst>
              <a:gd name="connsiteX0" fmla="*/ 0 w 3851563"/>
              <a:gd name="connsiteY0" fmla="*/ 0 h 18288"/>
              <a:gd name="connsiteX1" fmla="*/ 718958 w 3851563"/>
              <a:gd name="connsiteY1" fmla="*/ 0 h 18288"/>
              <a:gd name="connsiteX2" fmla="*/ 1437917 w 3851563"/>
              <a:gd name="connsiteY2" fmla="*/ 0 h 18288"/>
              <a:gd name="connsiteX3" fmla="*/ 1964297 w 3851563"/>
              <a:gd name="connsiteY3" fmla="*/ 0 h 18288"/>
              <a:gd name="connsiteX4" fmla="*/ 2606224 w 3851563"/>
              <a:gd name="connsiteY4" fmla="*/ 0 h 18288"/>
              <a:gd name="connsiteX5" fmla="*/ 3171120 w 3851563"/>
              <a:gd name="connsiteY5" fmla="*/ 0 h 18288"/>
              <a:gd name="connsiteX6" fmla="*/ 3851563 w 3851563"/>
              <a:gd name="connsiteY6" fmla="*/ 0 h 18288"/>
              <a:gd name="connsiteX7" fmla="*/ 3851563 w 3851563"/>
              <a:gd name="connsiteY7" fmla="*/ 18288 h 18288"/>
              <a:gd name="connsiteX8" fmla="*/ 3209636 w 3851563"/>
              <a:gd name="connsiteY8" fmla="*/ 18288 h 18288"/>
              <a:gd name="connsiteX9" fmla="*/ 2644740 w 3851563"/>
              <a:gd name="connsiteY9" fmla="*/ 18288 h 18288"/>
              <a:gd name="connsiteX10" fmla="*/ 2002813 w 3851563"/>
              <a:gd name="connsiteY10" fmla="*/ 18288 h 18288"/>
              <a:gd name="connsiteX11" fmla="*/ 1399401 w 3851563"/>
              <a:gd name="connsiteY11" fmla="*/ 18288 h 18288"/>
              <a:gd name="connsiteX12" fmla="*/ 834505 w 3851563"/>
              <a:gd name="connsiteY12" fmla="*/ 18288 h 18288"/>
              <a:gd name="connsiteX13" fmla="*/ 0 w 3851563"/>
              <a:gd name="connsiteY13" fmla="*/ 18288 h 18288"/>
              <a:gd name="connsiteX14" fmla="*/ 0 w 3851563"/>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51563" h="18288" fill="none" extrusionOk="0">
                <a:moveTo>
                  <a:pt x="0" y="0"/>
                </a:moveTo>
                <a:cubicBezTo>
                  <a:pt x="195934" y="10403"/>
                  <a:pt x="550513" y="-3379"/>
                  <a:pt x="718958" y="0"/>
                </a:cubicBezTo>
                <a:cubicBezTo>
                  <a:pt x="887403" y="3379"/>
                  <a:pt x="1238155" y="34184"/>
                  <a:pt x="1437917" y="0"/>
                </a:cubicBezTo>
                <a:cubicBezTo>
                  <a:pt x="1637679" y="-34184"/>
                  <a:pt x="1735575" y="21633"/>
                  <a:pt x="1964297" y="0"/>
                </a:cubicBezTo>
                <a:cubicBezTo>
                  <a:pt x="2193019" y="-21633"/>
                  <a:pt x="2398398" y="-18127"/>
                  <a:pt x="2606224" y="0"/>
                </a:cubicBezTo>
                <a:cubicBezTo>
                  <a:pt x="2814050" y="18127"/>
                  <a:pt x="3010763" y="-3923"/>
                  <a:pt x="3171120" y="0"/>
                </a:cubicBezTo>
                <a:cubicBezTo>
                  <a:pt x="3331477" y="3923"/>
                  <a:pt x="3662318" y="22618"/>
                  <a:pt x="3851563" y="0"/>
                </a:cubicBezTo>
                <a:cubicBezTo>
                  <a:pt x="3851602" y="7328"/>
                  <a:pt x="3852182" y="9982"/>
                  <a:pt x="3851563" y="18288"/>
                </a:cubicBezTo>
                <a:cubicBezTo>
                  <a:pt x="3539697" y="8623"/>
                  <a:pt x="3360357" y="-7186"/>
                  <a:pt x="3209636" y="18288"/>
                </a:cubicBezTo>
                <a:cubicBezTo>
                  <a:pt x="3058915" y="43762"/>
                  <a:pt x="2810322" y="8087"/>
                  <a:pt x="2644740" y="18288"/>
                </a:cubicBezTo>
                <a:cubicBezTo>
                  <a:pt x="2479158" y="28489"/>
                  <a:pt x="2131941" y="44882"/>
                  <a:pt x="2002813" y="18288"/>
                </a:cubicBezTo>
                <a:cubicBezTo>
                  <a:pt x="1873685" y="-8306"/>
                  <a:pt x="1675560" y="30966"/>
                  <a:pt x="1399401" y="18288"/>
                </a:cubicBezTo>
                <a:cubicBezTo>
                  <a:pt x="1123242" y="5610"/>
                  <a:pt x="1065368" y="33824"/>
                  <a:pt x="834505" y="18288"/>
                </a:cubicBezTo>
                <a:cubicBezTo>
                  <a:pt x="603642" y="2752"/>
                  <a:pt x="191505" y="58863"/>
                  <a:pt x="0" y="18288"/>
                </a:cubicBezTo>
                <a:cubicBezTo>
                  <a:pt x="-593" y="9736"/>
                  <a:pt x="244" y="6610"/>
                  <a:pt x="0" y="0"/>
                </a:cubicBezTo>
                <a:close/>
              </a:path>
              <a:path w="3851563" h="18288" stroke="0" extrusionOk="0">
                <a:moveTo>
                  <a:pt x="0" y="0"/>
                </a:moveTo>
                <a:cubicBezTo>
                  <a:pt x="289752" y="13020"/>
                  <a:pt x="480313" y="17689"/>
                  <a:pt x="641927" y="0"/>
                </a:cubicBezTo>
                <a:cubicBezTo>
                  <a:pt x="803541" y="-17689"/>
                  <a:pt x="1025789" y="14289"/>
                  <a:pt x="1322370" y="0"/>
                </a:cubicBezTo>
                <a:cubicBezTo>
                  <a:pt x="1618951" y="-14289"/>
                  <a:pt x="1675364" y="4422"/>
                  <a:pt x="1925782" y="0"/>
                </a:cubicBezTo>
                <a:cubicBezTo>
                  <a:pt x="2176200" y="-4422"/>
                  <a:pt x="2354648" y="21578"/>
                  <a:pt x="2644740" y="0"/>
                </a:cubicBezTo>
                <a:cubicBezTo>
                  <a:pt x="2934832" y="-21578"/>
                  <a:pt x="2992732" y="-4264"/>
                  <a:pt x="3286667" y="0"/>
                </a:cubicBezTo>
                <a:cubicBezTo>
                  <a:pt x="3580602" y="4264"/>
                  <a:pt x="3638704" y="20914"/>
                  <a:pt x="3851563" y="0"/>
                </a:cubicBezTo>
                <a:cubicBezTo>
                  <a:pt x="3851890" y="8595"/>
                  <a:pt x="3851491" y="13110"/>
                  <a:pt x="3851563" y="18288"/>
                </a:cubicBezTo>
                <a:cubicBezTo>
                  <a:pt x="3681588" y="-9641"/>
                  <a:pt x="3414286" y="12858"/>
                  <a:pt x="3209636" y="18288"/>
                </a:cubicBezTo>
                <a:cubicBezTo>
                  <a:pt x="3004986" y="23718"/>
                  <a:pt x="2777102" y="31540"/>
                  <a:pt x="2490677" y="18288"/>
                </a:cubicBezTo>
                <a:cubicBezTo>
                  <a:pt x="2204252" y="5036"/>
                  <a:pt x="2142029" y="45834"/>
                  <a:pt x="1810235" y="18288"/>
                </a:cubicBezTo>
                <a:cubicBezTo>
                  <a:pt x="1478441" y="-9258"/>
                  <a:pt x="1432135" y="21272"/>
                  <a:pt x="1245339" y="18288"/>
                </a:cubicBezTo>
                <a:cubicBezTo>
                  <a:pt x="1058543" y="15304"/>
                  <a:pt x="886298" y="9998"/>
                  <a:pt x="718958" y="18288"/>
                </a:cubicBezTo>
                <a:cubicBezTo>
                  <a:pt x="551618" y="26578"/>
                  <a:pt x="308263" y="-12886"/>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139BFFD-BD4B-A1E3-A5D2-554338A949ED}"/>
              </a:ext>
            </a:extLst>
          </p:cNvPr>
          <p:cNvPicPr>
            <a:picLocks noChangeAspect="1"/>
          </p:cNvPicPr>
          <p:nvPr/>
        </p:nvPicPr>
        <p:blipFill rotWithShape="1">
          <a:blip r:embed="rId5">
            <a:extLst>
              <a:ext uri="{28A0092B-C50C-407E-A947-70E740481C1C}">
                <a14:useLocalDpi xmlns:a14="http://schemas.microsoft.com/office/drawing/2010/main" val="0"/>
              </a:ext>
            </a:extLst>
          </a:blip>
          <a:srcRect t="13803" r="-4" b="-4"/>
          <a:stretch/>
        </p:blipFill>
        <p:spPr>
          <a:xfrm>
            <a:off x="4" y="4328340"/>
            <a:ext cx="3912953" cy="2529660"/>
          </a:xfrm>
          <a:custGeom>
            <a:avLst/>
            <a:gdLst/>
            <a:ahLst/>
            <a:cxnLst/>
            <a:rect l="l" t="t" r="r" b="b"/>
            <a:pathLst>
              <a:path w="3912953" h="2529660">
                <a:moveTo>
                  <a:pt x="936025" y="662"/>
                </a:moveTo>
                <a:cubicBezTo>
                  <a:pt x="1035236" y="-744"/>
                  <a:pt x="1134457" y="93"/>
                  <a:pt x="1233691" y="3173"/>
                </a:cubicBezTo>
                <a:cubicBezTo>
                  <a:pt x="1304145" y="5316"/>
                  <a:pt x="1373087" y="24605"/>
                  <a:pt x="1443792" y="29025"/>
                </a:cubicBezTo>
                <a:cubicBezTo>
                  <a:pt x="1628434" y="40276"/>
                  <a:pt x="1812824" y="30901"/>
                  <a:pt x="1996836" y="18310"/>
                </a:cubicBezTo>
                <a:cubicBezTo>
                  <a:pt x="2245239" y="628"/>
                  <a:pt x="2494513" y="2101"/>
                  <a:pt x="2742715" y="22730"/>
                </a:cubicBezTo>
                <a:cubicBezTo>
                  <a:pt x="2962786" y="43947"/>
                  <a:pt x="3184369" y="39942"/>
                  <a:pt x="3403645" y="10808"/>
                </a:cubicBezTo>
                <a:cubicBezTo>
                  <a:pt x="3527916" y="-7007"/>
                  <a:pt x="3653321" y="9067"/>
                  <a:pt x="3778223" y="10808"/>
                </a:cubicBezTo>
                <a:lnTo>
                  <a:pt x="3895044" y="13590"/>
                </a:lnTo>
                <a:lnTo>
                  <a:pt x="3906212" y="275626"/>
                </a:lnTo>
                <a:cubicBezTo>
                  <a:pt x="3913438" y="398465"/>
                  <a:pt x="3909471" y="521632"/>
                  <a:pt x="3894358" y="643899"/>
                </a:cubicBezTo>
                <a:cubicBezTo>
                  <a:pt x="3888995" y="692536"/>
                  <a:pt x="3889982" y="741301"/>
                  <a:pt x="3888995" y="790066"/>
                </a:cubicBezTo>
                <a:cubicBezTo>
                  <a:pt x="3888712" y="799463"/>
                  <a:pt x="3895063" y="810383"/>
                  <a:pt x="3883632" y="818257"/>
                </a:cubicBezTo>
                <a:lnTo>
                  <a:pt x="3883632" y="830956"/>
                </a:lnTo>
                <a:cubicBezTo>
                  <a:pt x="3896192" y="837941"/>
                  <a:pt x="3889701" y="849370"/>
                  <a:pt x="3890688" y="858514"/>
                </a:cubicBezTo>
                <a:cubicBezTo>
                  <a:pt x="3907355" y="1033621"/>
                  <a:pt x="3909867" y="1209579"/>
                  <a:pt x="3898168" y="1385017"/>
                </a:cubicBezTo>
                <a:cubicBezTo>
                  <a:pt x="3889559" y="1546549"/>
                  <a:pt x="3898449" y="1707827"/>
                  <a:pt x="3908893" y="1869233"/>
                </a:cubicBezTo>
                <a:cubicBezTo>
                  <a:pt x="3921312" y="2061116"/>
                  <a:pt x="3901555" y="2252872"/>
                  <a:pt x="3898591" y="2444754"/>
                </a:cubicBezTo>
                <a:cubicBezTo>
                  <a:pt x="3898309" y="2461962"/>
                  <a:pt x="3899367" y="2479201"/>
                  <a:pt x="3900673" y="2496440"/>
                </a:cubicBezTo>
                <a:lnTo>
                  <a:pt x="3902963" y="2529660"/>
                </a:lnTo>
                <a:lnTo>
                  <a:pt x="0" y="2529660"/>
                </a:lnTo>
                <a:lnTo>
                  <a:pt x="0" y="15736"/>
                </a:lnTo>
                <a:lnTo>
                  <a:pt x="938" y="16032"/>
                </a:lnTo>
                <a:cubicBezTo>
                  <a:pt x="213686" y="39741"/>
                  <a:pt x="426055" y="24338"/>
                  <a:pt x="638426" y="11612"/>
                </a:cubicBezTo>
                <a:cubicBezTo>
                  <a:pt x="737616" y="5719"/>
                  <a:pt x="836815" y="2069"/>
                  <a:pt x="936025" y="662"/>
                </a:cubicBezTo>
                <a:close/>
              </a:path>
            </a:pathLst>
          </a:custGeom>
        </p:spPr>
      </p:pic>
      <p:pic>
        <p:nvPicPr>
          <p:cNvPr id="14" name="Picture 13">
            <a:extLst>
              <a:ext uri="{FF2B5EF4-FFF2-40B4-BE49-F238E27FC236}">
                <a16:creationId xmlns:a16="http://schemas.microsoft.com/office/drawing/2014/main" id="{E35FAA1F-771A-617D-B4A2-E61E7B15B8AE}"/>
              </a:ext>
            </a:extLst>
          </p:cNvPr>
          <p:cNvPicPr>
            <a:picLocks noChangeAspect="1"/>
          </p:cNvPicPr>
          <p:nvPr/>
        </p:nvPicPr>
        <p:blipFill>
          <a:blip r:embed="rId6">
            <a:extLst>
              <a:ext uri="{28A0092B-C50C-407E-A947-70E740481C1C}">
                <a14:useLocalDpi xmlns:a14="http://schemas.microsoft.com/office/drawing/2010/main" val="0"/>
              </a:ext>
            </a:extLst>
          </a:blip>
          <a:srcRect l="12602" r="12602"/>
          <a:stretch/>
        </p:blipFill>
        <p:spPr>
          <a:xfrm>
            <a:off x="4110483" y="3785512"/>
            <a:ext cx="3063240" cy="3072478"/>
          </a:xfrm>
          <a:custGeom>
            <a:avLst/>
            <a:gdLst/>
            <a:ahLst/>
            <a:cxnLst/>
            <a:rect l="l" t="t" r="r" b="b"/>
            <a:pathLst>
              <a:path w="3058821" h="3066831">
                <a:moveTo>
                  <a:pt x="2787020" y="1261"/>
                </a:moveTo>
                <a:cubicBezTo>
                  <a:pt x="2839709" y="-518"/>
                  <a:pt x="2892422" y="-414"/>
                  <a:pt x="2945069" y="1571"/>
                </a:cubicBezTo>
                <a:lnTo>
                  <a:pt x="3038769" y="8460"/>
                </a:lnTo>
                <a:lnTo>
                  <a:pt x="3040494" y="37341"/>
                </a:lnTo>
                <a:cubicBezTo>
                  <a:pt x="3041244" y="71882"/>
                  <a:pt x="3039776" y="106360"/>
                  <a:pt x="3033397" y="140806"/>
                </a:cubicBezTo>
                <a:cubicBezTo>
                  <a:pt x="3014006" y="247842"/>
                  <a:pt x="3013240" y="353093"/>
                  <a:pt x="3049089" y="457834"/>
                </a:cubicBezTo>
                <a:cubicBezTo>
                  <a:pt x="3061974" y="495214"/>
                  <a:pt x="3059933" y="536166"/>
                  <a:pt x="3055085" y="576225"/>
                </a:cubicBezTo>
                <a:cubicBezTo>
                  <a:pt x="3043731" y="670377"/>
                  <a:pt x="3028167" y="764784"/>
                  <a:pt x="3035311" y="859828"/>
                </a:cubicBezTo>
                <a:cubicBezTo>
                  <a:pt x="3053554" y="1099545"/>
                  <a:pt x="3026891" y="1339261"/>
                  <a:pt x="3038883" y="1578850"/>
                </a:cubicBezTo>
                <a:cubicBezTo>
                  <a:pt x="3039113" y="1594185"/>
                  <a:pt x="3038526" y="1609507"/>
                  <a:pt x="3037097" y="1624778"/>
                </a:cubicBezTo>
                <a:cubicBezTo>
                  <a:pt x="3032504" y="1713061"/>
                  <a:pt x="3017960" y="1801599"/>
                  <a:pt x="3043476" y="1889499"/>
                </a:cubicBezTo>
                <a:cubicBezTo>
                  <a:pt x="3046015" y="1904618"/>
                  <a:pt x="3045632" y="1920080"/>
                  <a:pt x="3042328" y="1935044"/>
                </a:cubicBezTo>
                <a:cubicBezTo>
                  <a:pt x="3031394" y="2011884"/>
                  <a:pt x="3028524" y="2089667"/>
                  <a:pt x="3033780" y="2167106"/>
                </a:cubicBezTo>
                <a:cubicBezTo>
                  <a:pt x="3048962" y="2335903"/>
                  <a:pt x="3051130" y="2505606"/>
                  <a:pt x="3040286" y="2674734"/>
                </a:cubicBezTo>
                <a:cubicBezTo>
                  <a:pt x="3036459" y="2750260"/>
                  <a:pt x="3031611" y="2825530"/>
                  <a:pt x="3028294" y="2900035"/>
                </a:cubicBezTo>
                <a:cubicBezTo>
                  <a:pt x="3027210" y="2934608"/>
                  <a:pt x="3025392" y="2969245"/>
                  <a:pt x="3026078" y="3003803"/>
                </a:cubicBezTo>
                <a:lnTo>
                  <a:pt x="3033892" y="3066831"/>
                </a:lnTo>
                <a:lnTo>
                  <a:pt x="23851" y="3066831"/>
                </a:lnTo>
                <a:lnTo>
                  <a:pt x="42401" y="2704831"/>
                </a:lnTo>
                <a:cubicBezTo>
                  <a:pt x="45364" y="2461136"/>
                  <a:pt x="53409" y="2216933"/>
                  <a:pt x="28288" y="1974000"/>
                </a:cubicBezTo>
                <a:cubicBezTo>
                  <a:pt x="11213" y="1809420"/>
                  <a:pt x="17986" y="1645602"/>
                  <a:pt x="21091" y="1481150"/>
                </a:cubicBezTo>
                <a:cubicBezTo>
                  <a:pt x="24619" y="1296377"/>
                  <a:pt x="22926" y="1111480"/>
                  <a:pt x="22926" y="926707"/>
                </a:cubicBezTo>
                <a:cubicBezTo>
                  <a:pt x="22643" y="846322"/>
                  <a:pt x="27442" y="766445"/>
                  <a:pt x="35627" y="686441"/>
                </a:cubicBezTo>
                <a:cubicBezTo>
                  <a:pt x="47340" y="570372"/>
                  <a:pt x="33228" y="454937"/>
                  <a:pt x="14458" y="340646"/>
                </a:cubicBezTo>
                <a:cubicBezTo>
                  <a:pt x="3337" y="261010"/>
                  <a:pt x="-1375" y="180751"/>
                  <a:pt x="346" y="100506"/>
                </a:cubicBezTo>
                <a:lnTo>
                  <a:pt x="2424" y="12627"/>
                </a:lnTo>
                <a:lnTo>
                  <a:pt x="3495" y="12901"/>
                </a:lnTo>
                <a:cubicBezTo>
                  <a:pt x="343898" y="-3971"/>
                  <a:pt x="684174" y="17086"/>
                  <a:pt x="1024451" y="18263"/>
                </a:cubicBezTo>
                <a:cubicBezTo>
                  <a:pt x="1134033" y="18655"/>
                  <a:pt x="1243235" y="13685"/>
                  <a:pt x="1352564" y="9238"/>
                </a:cubicBezTo>
                <a:cubicBezTo>
                  <a:pt x="1493565" y="3614"/>
                  <a:pt x="1634312" y="14731"/>
                  <a:pt x="1775060" y="12508"/>
                </a:cubicBezTo>
                <a:cubicBezTo>
                  <a:pt x="2008160" y="8846"/>
                  <a:pt x="2241134" y="19571"/>
                  <a:pt x="2474235" y="12508"/>
                </a:cubicBezTo>
                <a:cubicBezTo>
                  <a:pt x="2578497" y="9238"/>
                  <a:pt x="2682758" y="4268"/>
                  <a:pt x="2787020" y="1261"/>
                </a:cubicBezTo>
                <a:close/>
              </a:path>
            </a:pathLst>
          </a:custGeom>
        </p:spPr>
      </p:pic>
      <p:sp>
        <p:nvSpPr>
          <p:cNvPr id="22" name="Content Placeholder 21">
            <a:extLst>
              <a:ext uri="{FF2B5EF4-FFF2-40B4-BE49-F238E27FC236}">
                <a16:creationId xmlns:a16="http://schemas.microsoft.com/office/drawing/2014/main" id="{FC4BF7A2-15FB-A704-3D7B-261F05066CCF}"/>
              </a:ext>
            </a:extLst>
          </p:cNvPr>
          <p:cNvSpPr>
            <a:spLocks noGrp="1"/>
          </p:cNvSpPr>
          <p:nvPr>
            <p:ph idx="1"/>
          </p:nvPr>
        </p:nvSpPr>
        <p:spPr>
          <a:xfrm>
            <a:off x="7543618" y="2704407"/>
            <a:ext cx="3997805" cy="3489159"/>
          </a:xfrm>
        </p:spPr>
        <p:txBody>
          <a:bodyPr>
            <a:normAutofit/>
          </a:bodyPr>
          <a:lstStyle/>
          <a:p>
            <a:pPr marL="0" indent="0">
              <a:buNone/>
            </a:pPr>
            <a:r>
              <a:rPr lang="en-US" sz="2200"/>
              <a:t>Many families keep a gun in the home to protect their family from an intruder. Unfortunately, a gun in the home is more likely to hurt or kill a member of the household or a friend than an intruder. Secure storage of firearms can greatly reduce injury and death. </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7556505" y="6356350"/>
            <a:ext cx="3340095" cy="365125"/>
          </a:xfrm>
        </p:spPr>
        <p:txBody>
          <a:bodyPr>
            <a:normAutofit/>
          </a:bodyPr>
          <a:lstStyle/>
          <a:p>
            <a:pPr algn="l"/>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3066774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oster for a festival&#10;&#10;Description automatically generated">
            <a:extLst>
              <a:ext uri="{FF2B5EF4-FFF2-40B4-BE49-F238E27FC236}">
                <a16:creationId xmlns:a16="http://schemas.microsoft.com/office/drawing/2014/main" id="{C21167DB-9CFB-613E-056E-FABFFF512B4E}"/>
              </a:ext>
            </a:extLst>
          </p:cNvPr>
          <p:cNvPicPr>
            <a:picLocks noChangeAspect="1"/>
          </p:cNvPicPr>
          <p:nvPr/>
        </p:nvPicPr>
        <p:blipFill rotWithShape="1">
          <a:blip r:embed="rId3">
            <a:extLst>
              <a:ext uri="{28A0092B-C50C-407E-A947-70E740481C1C}">
                <a14:useLocalDpi xmlns:a14="http://schemas.microsoft.com/office/drawing/2010/main" val="0"/>
              </a:ext>
            </a:extLst>
          </a:blip>
          <a:srcRect t="2077" r="2" b="2"/>
          <a:stretch/>
        </p:blipFill>
        <p:spPr>
          <a:xfrm>
            <a:off x="-1" y="-2"/>
            <a:ext cx="5410198" cy="6858002"/>
          </a:xfrm>
          <a:prstGeom prst="rect">
            <a:avLst/>
          </a:prstGeom>
        </p:spPr>
      </p:pic>
      <p:sp useBgFill="1">
        <p:nvSpPr>
          <p:cNvPr id="44" name="Rectangle 4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18117BE1-9BDB-A00E-8EF0-8F94C30CA41A}"/>
              </a:ext>
            </a:extLst>
          </p:cNvPr>
          <p:cNvSpPr>
            <a:spLocks noGrp="1"/>
          </p:cNvSpPr>
          <p:nvPr>
            <p:ph type="title"/>
          </p:nvPr>
        </p:nvSpPr>
        <p:spPr>
          <a:xfrm>
            <a:off x="6115317" y="405685"/>
            <a:ext cx="5464968" cy="1559301"/>
          </a:xfrm>
        </p:spPr>
        <p:txBody>
          <a:bodyPr>
            <a:normAutofit/>
          </a:bodyPr>
          <a:lstStyle/>
          <a:p>
            <a:endParaRPr lang="en-US" sz="4000"/>
          </a:p>
        </p:txBody>
      </p:sp>
      <p:sp>
        <p:nvSpPr>
          <p:cNvPr id="12" name="Content Placeholder 11">
            <a:extLst>
              <a:ext uri="{FF2B5EF4-FFF2-40B4-BE49-F238E27FC236}">
                <a16:creationId xmlns:a16="http://schemas.microsoft.com/office/drawing/2014/main" id="{ED481C54-BF8D-73D9-B17B-5DEEA96FF505}"/>
              </a:ext>
            </a:extLst>
          </p:cNvPr>
          <p:cNvSpPr>
            <a:spLocks noGrp="1"/>
          </p:cNvSpPr>
          <p:nvPr>
            <p:ph idx="1"/>
          </p:nvPr>
        </p:nvSpPr>
        <p:spPr>
          <a:xfrm>
            <a:off x="6115317" y="2743200"/>
            <a:ext cx="5247340" cy="3496878"/>
          </a:xfrm>
        </p:spPr>
        <p:txBody>
          <a:bodyPr anchor="ctr">
            <a:normAutofit/>
          </a:bodyPr>
          <a:lstStyle/>
          <a:p>
            <a:endParaRPr lang="en-US" sz="2000"/>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6005024" y="6356350"/>
            <a:ext cx="4323832" cy="365125"/>
          </a:xfrm>
        </p:spPr>
        <p:txBody>
          <a:bodyPr>
            <a:normAutofit/>
          </a:bodyPr>
          <a:lstStyle/>
          <a:p>
            <a:pPr algn="l"/>
            <a:endParaRPr lang="en-US">
              <a:solidFill>
                <a:schemeClr val="tx1"/>
              </a:solidFill>
            </a:endParaRPr>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21548974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6ef42d3-8bd0-41fd-b29e-2aef0594779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50D6C979184E4FB746B64E1FF102DE" ma:contentTypeVersion="17" ma:contentTypeDescription="Create a new document." ma:contentTypeScope="" ma:versionID="6454d35f2c26da4604c94cc8a312e0e3">
  <xsd:schema xmlns:xsd="http://www.w3.org/2001/XMLSchema" xmlns:xs="http://www.w3.org/2001/XMLSchema" xmlns:p="http://schemas.microsoft.com/office/2006/metadata/properties" xmlns:ns3="567c391d-11f4-4193-ac01-74cecdb50582" xmlns:ns4="46ef42d3-8bd0-41fd-b29e-2aef05947793" targetNamespace="http://schemas.microsoft.com/office/2006/metadata/properties" ma:root="true" ma:fieldsID="b08e883d016e35d4c225a922d263e166" ns3:_="" ns4:_="">
    <xsd:import namespace="567c391d-11f4-4193-ac01-74cecdb50582"/>
    <xsd:import namespace="46ef42d3-8bd0-41fd-b29e-2aef0594779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OCR" minOccurs="0"/>
                <xsd:element ref="ns4:MediaServiceLocation" minOccurs="0"/>
                <xsd:element ref="ns4:MediaLengthInSeconds" minOccurs="0"/>
                <xsd:element ref="ns4:MediaServiceSearchPropertie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7c391d-11f4-4193-ac01-74cecdb5058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ef42d3-8bd0-41fd-b29e-2aef0594779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A6CC7D-7DE5-4494-9A95-4C9D63A63025}">
  <ds:schemaRefs>
    <ds:schemaRef ds:uri="http://schemas.microsoft.com/office/2006/metadata/properties"/>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www.w3.org/XML/1998/namespace"/>
    <ds:schemaRef ds:uri="http://schemas.openxmlformats.org/package/2006/metadata/core-properties"/>
    <ds:schemaRef ds:uri="46ef42d3-8bd0-41fd-b29e-2aef05947793"/>
    <ds:schemaRef ds:uri="567c391d-11f4-4193-ac01-74cecdb50582"/>
  </ds:schemaRefs>
</ds:datastoreItem>
</file>

<file path=customXml/itemProps2.xml><?xml version="1.0" encoding="utf-8"?>
<ds:datastoreItem xmlns:ds="http://schemas.openxmlformats.org/officeDocument/2006/customXml" ds:itemID="{E46B8338-9041-4384-8ACF-F6D7FC8E1F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7c391d-11f4-4193-ac01-74cecdb50582"/>
    <ds:schemaRef ds:uri="46ef42d3-8bd0-41fd-b29e-2aef059477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426365-4244-46B3-BE65-C858E4F45A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10263</TotalTime>
  <Words>2945</Words>
  <Application>Microsoft Office PowerPoint</Application>
  <PresentationFormat>Widescreen</PresentationFormat>
  <Paragraphs>253</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Mission Statement | Strategic Focus</vt:lpstr>
      <vt:lpstr>Steering team</vt:lpstr>
      <vt:lpstr>Agenda</vt:lpstr>
      <vt:lpstr>“Love Is” Campaign</vt:lpstr>
      <vt:lpstr>Lived Experience Trauma Informed Response Conference</vt:lpstr>
      <vt:lpstr>Educational Seminar</vt:lpstr>
      <vt:lpstr>SaferINDY</vt:lpstr>
      <vt:lpstr>PowerPoint Presentation</vt:lpstr>
      <vt:lpstr>Funding</vt:lpstr>
      <vt:lpstr>Please complete our collaboration form and let us know how we can work together.</vt:lpstr>
      <vt:lpstr>2024-2027 Strategic Plan</vt:lpstr>
      <vt:lpstr>PowerPoint Presentation</vt:lpstr>
      <vt:lpstr>Strategic Focus</vt:lpstr>
      <vt:lpstr>Operational Plan: To ensure the success of the strategic initiatives included in this plan, the Coalition recognizes the importance of adopting the following operational practices.</vt:lpstr>
      <vt:lpstr>1A. Policy Promote a public policy position focused on addressing sources of youth violence</vt:lpstr>
      <vt:lpstr>1B. Crisis Response Lead the community’s messaging around youth violence and progress</vt:lpstr>
      <vt:lpstr>1C. Youth Voices Elevate youth voices in violence prevention</vt:lpstr>
      <vt:lpstr>2A. Trauma Promote trauma-informed care for youth</vt:lpstr>
      <vt:lpstr>2B. Youth Employment Ensure youth have access to skill development and employment</vt:lpstr>
      <vt:lpstr>2C. Family Care Ensure parents and caregivers have access to the resources they need to meet the physical, social, mental, and emotional needs of their families</vt:lpstr>
      <vt:lpstr>Voting *Active Members that have been represented at two of the previous four (50%) convened General Coalition or Task Force meetings will have voting power. </vt:lpstr>
      <vt:lpstr>Nominees  Tiffany Davis Anthony Wright Sr </vt:lpstr>
      <vt:lpstr>Nominees  Beatrice Beverly  (requested to be removed) Kieana Franklin Damita Jefferson  Brian Shobe  </vt:lpstr>
      <vt:lpstr>Nominees  Kieana Franklin Carey Haley Damita Jefferson Antonio Lipscomb Ashley Morgan Donita Royal Brian Shobe Katina Washington</vt:lpstr>
      <vt:lpstr>Antonio Lipscomb  *Biography not provided by the email due date</vt:lpstr>
      <vt:lpstr>Nominees  Damita Jefferson Ashley Morgan Drew Neddo Donita Royal Katina Washington Anthony Wright Sr</vt:lpstr>
      <vt:lpstr>Nominees  Ashley Morgan Lashauna Triplett Katina Washington</vt:lpstr>
      <vt:lpstr>Nominees  Beatrice Beverly Carey Haley Donita Royal</vt:lpstr>
      <vt:lpstr>Nominees  Tiffany Davis Drew Neddo Tiera Howleit (write-in)</vt:lpstr>
      <vt:lpstr>Tiera Howleit  *write-in</vt:lpstr>
      <vt:lpstr>Nominees  Della Brown Lashauna Triplett</vt:lpstr>
      <vt:lpstr>Task Force Break-Outs  Pick a task force to join for discussion.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 1 Coalition Meeting</dc:title>
  <dc:creator>Rebecca McCracken</dc:creator>
  <cp:lastModifiedBy>Davis, Tiffany L</cp:lastModifiedBy>
  <cp:revision>228</cp:revision>
  <cp:lastPrinted>2023-07-18T18:55:26Z</cp:lastPrinted>
  <dcterms:created xsi:type="dcterms:W3CDTF">2023-01-14T01:23:58Z</dcterms:created>
  <dcterms:modified xsi:type="dcterms:W3CDTF">2023-10-18T02:22:54Z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0x010100DA50D6C979184E4FB746B64E1FF102DE</vt:lpwstr>
  </property>
</Properties>
</file>