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256" r:id="rId5"/>
    <p:sldId id="420" r:id="rId6"/>
    <p:sldId id="260" r:id="rId7"/>
    <p:sldId id="257" r:id="rId8"/>
    <p:sldId id="431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0" r:id="rId17"/>
    <p:sldId id="441" r:id="rId18"/>
    <p:sldId id="442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54" r:id="rId30"/>
    <p:sldId id="461" r:id="rId31"/>
    <p:sldId id="463" r:id="rId32"/>
    <p:sldId id="462" r:id="rId33"/>
    <p:sldId id="464" r:id="rId34"/>
    <p:sldId id="459" r:id="rId35"/>
    <p:sldId id="457" r:id="rId36"/>
    <p:sldId id="453" r:id="rId37"/>
    <p:sldId id="458" r:id="rId38"/>
    <p:sldId id="465" r:id="rId39"/>
    <p:sldId id="466" r:id="rId40"/>
    <p:sldId id="426" r:id="rId41"/>
    <p:sldId id="427" r:id="rId42"/>
    <p:sldId id="460" r:id="rId43"/>
    <p:sldId id="390" r:id="rId44"/>
    <p:sldId id="421" r:id="rId45"/>
    <p:sldId id="302" r:id="rId4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E03A83-037C-43D8-9AB3-7CDDB07D5DB8}">
          <p14:sldIdLst>
            <p14:sldId id="256"/>
            <p14:sldId id="420"/>
            <p14:sldId id="260"/>
            <p14:sldId id="257"/>
            <p14:sldId id="431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4"/>
            <p14:sldId id="461"/>
            <p14:sldId id="463"/>
            <p14:sldId id="462"/>
            <p14:sldId id="464"/>
            <p14:sldId id="459"/>
            <p14:sldId id="457"/>
            <p14:sldId id="453"/>
            <p14:sldId id="458"/>
            <p14:sldId id="465"/>
            <p14:sldId id="466"/>
            <p14:sldId id="426"/>
            <p14:sldId id="427"/>
            <p14:sldId id="460"/>
            <p14:sldId id="390"/>
            <p14:sldId id="421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4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0C62AA-ABCF-EADA-2361-674AF3F4FF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87900-1C6B-9CA0-070F-822F978B1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2E027EF3-4B2F-4566-953D-586FAACCD3F6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B45DA-3662-0489-D6ED-99629662AD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C2B15-DE66-EDEC-6634-5AA3A24930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4989F0AE-72F8-4383-802F-453C9909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4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F7424376-1345-4DBE-91E6-957EC9263979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58CCC2D2-4B4D-4FC9-8FDE-ED6904DD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5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94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97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23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1F706-40ED-AF3D-BC28-9EDFF960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99921-49CF-509A-3E8D-9391CF81AC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0B8999-C7C1-2A21-01AF-9C69B2A24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099F1-A19C-34E7-D66F-FBB2A1F656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78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19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0AAC-E4BA-BFE9-1504-D78DCB6FB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6B05AB-003B-ADC0-E5F2-D8CCCBD1B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B3C6E-767C-3C14-7D3E-7483247B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F833-3B66-49D1-B67F-116F758FCC68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2785D-062C-348C-2AE9-60487424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7EFCE-2E1D-2E16-5E6F-EAF76CC0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0AE8-A96D-13EF-4C34-E0DAF7C8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0B7D3-8944-0454-7F2B-BD1E30A2C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C1ECC-479E-F988-B4E4-423F2C538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4F70-8EE9-48A5-A2A9-5D7D3B3F634B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F74AF-794D-B191-3F5B-E36BF883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B847E-E3A8-4092-25E3-A6BC5FCE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944F7562-F0D9-3468-D14D-2C942B5ED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9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61B2E-8317-7619-631F-F7765BD41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757B1-7628-4248-5050-B64E17F2E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8F824-5648-A651-3699-6D773BE4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682D-5283-4EFF-9528-420EDED31666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468AB-0095-8B47-696B-42AE0F04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0413-6D3A-A562-DD6E-098E993E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38A08ED4-7EF8-7506-603D-1BD420D82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4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1AFDE-26E1-FD20-A945-B476AADB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EEE37-8E49-AE4D-F2C8-981BBD954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16C5C-698A-7459-AB66-EC99F117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43B7-4DBD-470F-B4FD-046C6CDEA7CC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97A7-7616-A190-AD45-550F7FE7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00674-A9D9-6D2F-7354-585A85C7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44383C60-5017-F74E-C9DE-F7D6AEF1D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6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4EDC-BF0F-8755-8F32-86C236E9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B017F-4530-63A2-9404-DC36D2988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12AC9-8CB1-C364-6B44-29DC0A21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8724-E608-49B9-AB0F-B0628FECF5D2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6BA76-8C7E-6548-C898-C582AD51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7A7A2-C120-42A5-0BFD-78BCB722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B7C5-7421-B9FA-091D-E12D3BB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782C-978A-B98B-18C9-D03D496EF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84520-758A-F5BE-394F-3E0074115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8870F-335E-46C1-BDE0-5E3E0474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1788-4312-4251-8228-8D69FA0110EF}" type="datetime1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6B9D8-8006-DC56-C708-FA4523FF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3B9BE-BFD3-B69F-1770-7CF5B85B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9C64885-74D6-3F64-149B-B07FA3819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2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60EED-BBE8-AFC7-3691-9A37E71A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4298D-1C34-A5F7-B0C5-FA1473507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21AD7-07D4-2C2D-322A-7773B6A02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B5AEB-B195-A50E-27FA-DCC4F50B5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3CDC9-41C0-D57C-8607-BAD5F1BE0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A20C14-3B6B-E63E-4FA7-0A92960E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4FD7-AD22-45AB-90D2-373179BF32D0}" type="datetime1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43945B-142A-B9AF-3C12-5E20E370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03BAF-A96F-0252-E508-A79E7D55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E72A3AD2-8B54-ED6C-4D89-267C813E5F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E9370-1E68-3642-95A1-BE6A571B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A103E0-FCA3-682F-AEA1-DC841CC4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A9C3E-A8AF-4716-9CB0-28B54AEA4E2E}" type="datetime1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43B90-B446-36FD-6468-EB268C24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938-E56E-3642-4D8A-56FFA2B6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68661AB3-96B5-FDBE-14A6-4AE44C401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2089A-BFE9-2FA9-3F5C-FA546333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E5F8-7145-4799-8FB1-E5583B7BFB53}" type="datetime1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232CB-5371-F95E-4981-FE649A43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E4AE5-26BF-0F40-0EEA-21644EBE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D644A2C-A154-FAE9-7F07-8B7AE01AE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D864-3319-AD0F-36DF-387116BC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596C-D5CA-47E6-2C52-73DCCE361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5D4AD-AD47-3963-7C28-96DE5159E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A043D-6BB2-23EC-E8F1-69721335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A27D5-EBDC-4E8A-A428-A97CC75C8451}" type="datetime1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62E11-B6EE-7ADD-2A4E-60724871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B5DB0-08B0-BD5F-6394-9F2CABC7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D0FA681A-5C0C-48AA-9819-0CB387140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5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1EB4-06B9-677B-D715-AEF26D30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C11BCE-ED79-0A99-A2BC-46BD6609D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849EB-EC8D-F721-CA73-537A65847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16745-C804-020A-208E-38E5C5C9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67FB-C70F-4967-A9BA-06BF164CD0B9}" type="datetime1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787DC-D5A0-8879-EA40-D08EA58A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7D4B2-3981-F19E-8FBE-E3AEA419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A168C76E-DFA1-C024-C3A1-B2D3CDE9D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B2DA4-60B8-25A2-8035-AC32F007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90891-CCEF-16A3-F991-AB7DD82EF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B9100-F60C-265B-7DE0-153031B39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55C87-E51E-4724-A026-8637C3765F71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27E60-A7B6-F19E-FF86-C71A4BE0E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9AD1A-DBAF-FC94-61B9-1CC46B81B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o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3640579"/>
            <a:ext cx="74719" cy="3873583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FF6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6F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1217104" y="685801"/>
            <a:ext cx="289096" cy="72011"/>
          </a:xfrm>
          <a:custGeom>
            <a:avLst/>
            <a:gdLst/>
            <a:ahLst/>
            <a:cxnLst/>
            <a:rect l="l" t="t" r="r" b="b"/>
            <a:pathLst>
              <a:path w="433644" h="108017">
                <a:moveTo>
                  <a:pt x="0" y="0"/>
                </a:moveTo>
                <a:lnTo>
                  <a:pt x="433644" y="0"/>
                </a:lnTo>
                <a:lnTo>
                  <a:pt x="433644" y="108017"/>
                </a:lnTo>
                <a:lnTo>
                  <a:pt x="0" y="108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0761" y="566553"/>
            <a:ext cx="2091187" cy="2091187"/>
          </a:xfrm>
          <a:custGeom>
            <a:avLst/>
            <a:gdLst/>
            <a:ahLst/>
            <a:cxnLst/>
            <a:rect l="l" t="t" r="r" b="b"/>
            <a:pathLst>
              <a:path w="3136780" h="3136780">
                <a:moveTo>
                  <a:pt x="0" y="0"/>
                </a:moveTo>
                <a:lnTo>
                  <a:pt x="3136781" y="0"/>
                </a:lnTo>
                <a:lnTo>
                  <a:pt x="3136781" y="3136781"/>
                </a:lnTo>
                <a:lnTo>
                  <a:pt x="0" y="31367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641725" y="1336159"/>
            <a:ext cx="4864475" cy="4864475"/>
          </a:xfrm>
          <a:custGeom>
            <a:avLst/>
            <a:gdLst/>
            <a:ahLst/>
            <a:cxnLst/>
            <a:rect l="l" t="t" r="r" b="b"/>
            <a:pathLst>
              <a:path w="7296712" h="7296712">
                <a:moveTo>
                  <a:pt x="0" y="0"/>
                </a:moveTo>
                <a:lnTo>
                  <a:pt x="7296712" y="0"/>
                </a:lnTo>
                <a:lnTo>
                  <a:pt x="7296712" y="7296712"/>
                </a:lnTo>
                <a:lnTo>
                  <a:pt x="0" y="7296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26641" y="2821531"/>
            <a:ext cx="4669359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en-US" sz="6400">
                <a:solidFill>
                  <a:srgbClr val="FFFFFF"/>
                </a:solidFill>
                <a:latin typeface="HK Grotesk Bold"/>
              </a:rPr>
              <a:t>COALITION QUARTERLY MEETING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0519" y="5536752"/>
            <a:ext cx="5335481" cy="125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19"/>
              </a:lnSpc>
            </a:pPr>
            <a:r>
              <a:rPr lang="en-US" sz="3656">
                <a:solidFill>
                  <a:srgbClr val="FFFFFF"/>
                </a:solidFill>
                <a:latin typeface="Playlist Script"/>
              </a:rPr>
              <a:t>Snap the QR code to check-in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57FE0B-1060-4CBA-3661-A6EA68EA7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9027-3325-1129-E4E2-3899D38993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6F7639-35EB-4B48-7041-B43291382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7BB3BD45-439B-FB6B-6FD0-F4075C942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4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C2AB-8275-6B67-E774-FEF18808A6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BE4FC-2227-9BA9-33D1-74CC3EA5A5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watercolor border&#10;&#10;Description automatically generated">
            <a:extLst>
              <a:ext uri="{FF2B5EF4-FFF2-40B4-BE49-F238E27FC236}">
                <a16:creationId xmlns:a16="http://schemas.microsoft.com/office/drawing/2014/main" id="{97583C1F-81D3-E884-CBA4-B3716AF31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4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45B9-FBB8-4465-2875-72698B5858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10B37-4914-6944-472A-7DDCBB23C6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everal pictures of people&#10;&#10;Description automatically generated">
            <a:extLst>
              <a:ext uri="{FF2B5EF4-FFF2-40B4-BE49-F238E27FC236}">
                <a16:creationId xmlns:a16="http://schemas.microsoft.com/office/drawing/2014/main" id="{C384AD73-6E75-FC6B-3A7E-739FDC05D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53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7D726-905B-9031-7839-E1817B5582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CA4B4-4E66-F0EE-FE88-AF77FB7159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watercolor painting&#10;&#10;Description automatically generated">
            <a:extLst>
              <a:ext uri="{FF2B5EF4-FFF2-40B4-BE49-F238E27FC236}">
                <a16:creationId xmlns:a16="http://schemas.microsoft.com/office/drawing/2014/main" id="{B5AA3B28-43A3-52BC-838F-D9B170974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29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1C71-ABF2-5034-9DDB-DC098A92B8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4EA00-1728-A799-B92C-74EEB12893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page&#10;&#10;Description automatically generated">
            <a:extLst>
              <a:ext uri="{FF2B5EF4-FFF2-40B4-BE49-F238E27FC236}">
                <a16:creationId xmlns:a16="http://schemas.microsoft.com/office/drawing/2014/main" id="{75B6E560-BC13-456B-E2B2-7FE348F7A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36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EE03-EAF4-FB01-719A-40699A1BC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AC04BC-A8DA-BD8A-2878-0559F4FAA4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117F18E3-D852-2A2F-94C6-D4728D2A3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0B22-64A5-F8A7-BC42-7FA8AF7BE6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8C5C5F-EB20-10D1-4575-523F20E57B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665C083-1ED6-7786-8555-723B80B5C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53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09E5-9B57-1493-3064-E985E1046B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E08AE-3DA2-AD3E-941B-939B91E4D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5C60CBE3-E726-4B83-C05E-97739D6B9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34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85A8-AA7C-89FF-16AC-4F8100AE1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C056C-18E9-F64F-9A08-6346DD98BC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7C8FFE5-1F3F-E7CF-B532-34563D922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88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0BC43-4DBF-3FD4-F1BB-178DB4FC4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D8098-8E8D-80AF-4E74-CA5293090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eople playing instruments&#10;&#10;Description automatically generated">
            <a:extLst>
              <a:ext uri="{FF2B5EF4-FFF2-40B4-BE49-F238E27FC236}">
                <a16:creationId xmlns:a16="http://schemas.microsoft.com/office/drawing/2014/main" id="{DD395EAC-4EE4-6FDE-602C-E84B9CE44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Mission Statement | Strategic Focus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50292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The MCYVPC convenes community stakeholders, conducts research, provides leadership, and empowers people to create opportunities that build more peaceful homes, schools, neighborhoods, and workplaces.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B1A20-7F11-45C6-992F-5B8C9CF8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931F56-216E-31D3-55B2-2E0C69376E6F}"/>
              </a:ext>
            </a:extLst>
          </p:cNvPr>
          <p:cNvSpPr txBox="1">
            <a:spLocks/>
          </p:cNvSpPr>
          <p:nvPr/>
        </p:nvSpPr>
        <p:spPr>
          <a:xfrm>
            <a:off x="6400800" y="1929384"/>
            <a:ext cx="50292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Georgia" panose="02040502050405020303" pitchFamily="18" charset="0"/>
              </a:rPr>
              <a:t>The MCYVPC activates community partners to prevent youth violence in Indianapolis through 2 strategic initiatives: </a:t>
            </a:r>
          </a:p>
          <a:p>
            <a:pPr marL="457200" indent="-457200">
              <a:buFont typeface="Arial" panose="020B0604020202020204" pitchFamily="34" charset="0"/>
              <a:buAutoNum type="arabicParenBoth"/>
            </a:pPr>
            <a:r>
              <a:rPr lang="en-US" sz="2400" dirty="0">
                <a:latin typeface="Georgia" panose="02040502050405020303" pitchFamily="18" charset="0"/>
              </a:rPr>
              <a:t>Advocate for system-level change, and </a:t>
            </a:r>
          </a:p>
          <a:p>
            <a:pPr marL="457200" indent="-457200">
              <a:buFont typeface="Arial" panose="020B0604020202020204" pitchFamily="34" charset="0"/>
              <a:buAutoNum type="arabicParenBoth"/>
            </a:pPr>
            <a:r>
              <a:rPr lang="en-US" sz="2400" dirty="0">
                <a:latin typeface="Georgia" panose="02040502050405020303" pitchFamily="18" charset="0"/>
              </a:rPr>
              <a:t>Champion direct support for youth and families. </a:t>
            </a:r>
          </a:p>
        </p:txBody>
      </p:sp>
    </p:spTree>
    <p:extLst>
      <p:ext uri="{BB962C8B-B14F-4D97-AF65-F5344CB8AC3E}">
        <p14:creationId xmlns:p14="http://schemas.microsoft.com/office/powerpoint/2010/main" val="1707496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632FB-8CBB-F5C8-F1D6-FD8ADF702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C1074-2085-1474-9B56-739E1DBFC9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6CE6EF9C-FB8E-A5F6-5BCD-203516B0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32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C0FB4-E312-2BD8-FD6F-B93DEBBB25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160771-9771-4A84-6224-05B72D523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DE42A-12C9-F072-EACE-22937EFED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36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9E5A-90E3-48DC-246E-3163F1A3D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612FD8-781E-A356-7D62-FEA2C62F3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9AFBE-FAFE-0B46-0179-D962F72C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67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C2EB5-4874-FE83-A66D-E59B8F84CC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B1CE7-A472-AF23-E41C-22764621CF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26907-D3DB-E578-6AFF-1FD470739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4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0356-7D8A-84D2-0B06-B01BF998F3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CD1AD9-926F-1C4F-D303-4C1ED4D1F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02C82-BE01-E0FD-F0EA-419BF52DB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39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5C82D-3A0B-B53B-8B58-1E36988441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35252-D642-9BAA-1BB4-A66F736AD0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23E8B-53D9-B929-C1D1-F93A4239A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65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D2A92-662A-7A97-2412-F96B0D8D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700" dirty="0">
                <a:latin typeface="Georgia"/>
              </a:rPr>
              <a:t>Black &amp; Latino Policy Institute</a:t>
            </a:r>
            <a:br>
              <a:rPr lang="en-US" sz="8000" dirty="0">
                <a:latin typeface="Georgia"/>
              </a:rPr>
            </a:br>
            <a:r>
              <a:rPr lang="en-US" dirty="0">
                <a:latin typeface="Georgia"/>
              </a:rPr>
              <a:t>Intern: </a:t>
            </a:r>
            <a:r>
              <a:rPr lang="en-US" dirty="0" err="1">
                <a:latin typeface="Georgia"/>
              </a:rPr>
              <a:t>Daja</a:t>
            </a:r>
            <a:r>
              <a:rPr lang="en-US" dirty="0">
                <a:latin typeface="Georgia"/>
              </a:rPr>
              <a:t> Brangman</a:t>
            </a:r>
            <a:endParaRPr lang="en-US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20240612T173347121.att.B4BEE4A3-E9CA-450F-AA20-0D9481F4D015_0">
            <a:hlinkClick r:id="" action="ppaction://media"/>
            <a:extLst>
              <a:ext uri="{FF2B5EF4-FFF2-40B4-BE49-F238E27FC236}">
                <a16:creationId xmlns:a16="http://schemas.microsoft.com/office/drawing/2014/main" id="{D7A4B375-ED79-333F-D6C6-A69911024E4C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" y="2831363"/>
            <a:ext cx="5614416" cy="3228289"/>
          </a:xfrm>
          <a:prstGeom prst="rect">
            <a:avLst/>
          </a:prstGeom>
        </p:spPr>
      </p:pic>
      <p:pic>
        <p:nvPicPr>
          <p:cNvPr id="6" name="IMG_1171">
            <a:hlinkClick r:id="" action="ppaction://media"/>
            <a:extLst>
              <a:ext uri="{FF2B5EF4-FFF2-40B4-BE49-F238E27FC236}">
                <a16:creationId xmlns:a16="http://schemas.microsoft.com/office/drawing/2014/main" id="{64003072-2B2C-CAF1-22C7-CD820B46B941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4496" y="2841390"/>
            <a:ext cx="5614416" cy="320823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E6B66-00E0-7928-AAA4-9A87ED85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6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119D-1ED0-10E6-F427-991AC9F86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25AEF-3EE7-B11B-30F7-301F89E3B5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background with orange text&#10;&#10;Description automatically generated">
            <a:extLst>
              <a:ext uri="{FF2B5EF4-FFF2-40B4-BE49-F238E27FC236}">
                <a16:creationId xmlns:a16="http://schemas.microsoft.com/office/drawing/2014/main" id="{BE0E9280-CEB9-9F9B-E60A-B5ACB0F81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92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1B17-9A04-E64B-236F-FD626B3F4F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129E2-EFBD-EC95-E1A7-84BE384A59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background with text&#10;&#10;Description automatically generated">
            <a:extLst>
              <a:ext uri="{FF2B5EF4-FFF2-40B4-BE49-F238E27FC236}">
                <a16:creationId xmlns:a16="http://schemas.microsoft.com/office/drawing/2014/main" id="{917A05E3-6750-DB0A-FAEE-E78CA0C34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23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FC518-47B4-7C93-04D1-C61015768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4B4EA-8EDE-715D-32E3-94DA275120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flyer with red text&#10;&#10;Description automatically generated">
            <a:extLst>
              <a:ext uri="{FF2B5EF4-FFF2-40B4-BE49-F238E27FC236}">
                <a16:creationId xmlns:a16="http://schemas.microsoft.com/office/drawing/2014/main" id="{28851193-1894-DBBE-4592-B9A4574F4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92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7A5BD-1CE6-BA2B-34D7-DF78E9A76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Steering</a:t>
            </a:r>
            <a:r>
              <a:rPr lang="en-US" sz="5400" b="1" dirty="0"/>
              <a:t> </a:t>
            </a:r>
            <a:r>
              <a:rPr lang="en-US" sz="5400" b="1" dirty="0">
                <a:latin typeface="Georgia" panose="02040502050405020303" pitchFamily="18" charset="0"/>
              </a:rPr>
              <a:t>team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CFAE3F-0940-4EF6-36A7-45FB77B26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493" y="2071316"/>
            <a:ext cx="5303520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Elected Co-chair: Tiffany Davis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Appointed Co-chair: Corey Davis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Member-at-Large: Brian Shobe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Crisis Response Task Force Lead: Della Brown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Family Care Task Force Lead: Damita Jefferson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Policy Task Force Lead: Tiera </a:t>
            </a:r>
            <a:r>
              <a:rPr lang="en-US" sz="1800" dirty="0" err="1">
                <a:latin typeface="Georgia"/>
              </a:rPr>
              <a:t>Howleit</a:t>
            </a:r>
            <a:r>
              <a:rPr lang="en-US" sz="1800" dirty="0">
                <a:latin typeface="Georgia"/>
              </a:rPr>
              <a:t> 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Trauma Task Force Co-Leads: Beatrice Beverly, Julie Hayden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Youth Employment Task Force Lead: </a:t>
            </a:r>
            <a:r>
              <a:rPr lang="en-US" sz="1800" dirty="0" err="1">
                <a:latin typeface="Georgia"/>
              </a:rPr>
              <a:t>LaShauna</a:t>
            </a:r>
            <a:r>
              <a:rPr lang="en-US" sz="1800" dirty="0">
                <a:latin typeface="Georgia"/>
              </a:rPr>
              <a:t> Triplett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Youth Voices Task Force Co-Leads: Drew </a:t>
            </a:r>
            <a:r>
              <a:rPr lang="en-US" sz="1800" dirty="0" err="1">
                <a:latin typeface="Georgia"/>
              </a:rPr>
              <a:t>Neddo</a:t>
            </a:r>
            <a:r>
              <a:rPr lang="en-US" sz="1800" dirty="0">
                <a:latin typeface="Georgia"/>
              </a:rPr>
              <a:t>, Jake Brosius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C9EEC9-F531-D67D-2C1A-CB7BEA978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r="1451"/>
          <a:stretch/>
        </p:blipFill>
        <p:spPr>
          <a:xfrm>
            <a:off x="6217920" y="2093976"/>
            <a:ext cx="530352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05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0B271-6532-959E-F096-F477F91EC6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96487F-A892-2E03-8FBF-9CA15290F6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AC24CC1-05CA-42AC-5BF7-3EBFFECE6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52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E7184-5F8D-7800-DC52-E24A9AAC4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639193"/>
            <a:ext cx="5435365" cy="3573516"/>
          </a:xfrm>
        </p:spPr>
        <p:txBody>
          <a:bodyPr>
            <a:noAutofit/>
          </a:bodyPr>
          <a:lstStyle/>
          <a:p>
            <a:pPr algn="l"/>
            <a:r>
              <a:rPr lang="en-US" sz="6000" dirty="0">
                <a:latin typeface="Georgia"/>
              </a:rPr>
              <a:t>Let Them Talk</a:t>
            </a:r>
            <a:br>
              <a:rPr lang="en-US" sz="4600" dirty="0">
                <a:latin typeface="Georgia"/>
              </a:rPr>
            </a:br>
            <a:r>
              <a:rPr lang="en-US" sz="4000" dirty="0">
                <a:latin typeface="Georgia"/>
              </a:rPr>
              <a:t>Interns: Sarah Guillaume &amp; Edward Webster</a:t>
            </a:r>
            <a:endParaRPr lang="en-US" sz="40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651E9-8059-ED4E-EA2F-2392C0C2F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00" y="339533"/>
            <a:ext cx="4944613" cy="61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49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89320-8613-0ADD-76EA-71153951F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 fontScale="90000"/>
          </a:bodyPr>
          <a:lstStyle/>
          <a:p>
            <a:r>
              <a:rPr lang="en-US" sz="6700" dirty="0">
                <a:latin typeface="Georgia"/>
              </a:rPr>
              <a:t>Inner Beauty Program, Inc.</a:t>
            </a:r>
            <a:br>
              <a:rPr lang="en-US" sz="6700" dirty="0">
                <a:latin typeface="Georgia"/>
              </a:rPr>
            </a:br>
            <a:r>
              <a:rPr lang="en-US" sz="4400" dirty="0">
                <a:latin typeface="Georgia"/>
              </a:rPr>
              <a:t>Interns: </a:t>
            </a:r>
            <a:r>
              <a:rPr lang="en-US" sz="4400" dirty="0" err="1">
                <a:latin typeface="Georgia"/>
              </a:rPr>
              <a:t>Abisak</a:t>
            </a:r>
            <a:r>
              <a:rPr lang="en-US" sz="4400" dirty="0">
                <a:latin typeface="Georgia"/>
              </a:rPr>
              <a:t> </a:t>
            </a:r>
            <a:r>
              <a:rPr lang="en-US" sz="4400" dirty="0" err="1">
                <a:latin typeface="Georgia"/>
              </a:rPr>
              <a:t>Awi</a:t>
            </a:r>
            <a:r>
              <a:rPr lang="en-US" sz="4400" dirty="0">
                <a:latin typeface="Georgia"/>
              </a:rPr>
              <a:t> &amp; Danielle Daniels</a:t>
            </a:r>
            <a:endParaRPr lang="en-US" sz="41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for a beauty salon&#10;&#10;Description automatically generated">
            <a:extLst>
              <a:ext uri="{FF2B5EF4-FFF2-40B4-BE49-F238E27FC236}">
                <a16:creationId xmlns:a16="http://schemas.microsoft.com/office/drawing/2014/main" id="{9B483015-C55F-EE63-B229-CBE5FFF5A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99" y="2633472"/>
            <a:ext cx="3586353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76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7BC2B-FD99-3E2D-3448-12CB31BF2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897880"/>
            <a:ext cx="10909640" cy="1368614"/>
          </a:xfrm>
        </p:spPr>
        <p:txBody>
          <a:bodyPr anchor="ctr">
            <a:normAutofit fontScale="90000"/>
          </a:bodyPr>
          <a:lstStyle/>
          <a:p>
            <a:r>
              <a:rPr lang="en-US" dirty="0" err="1">
                <a:latin typeface="Georgia"/>
              </a:rPr>
              <a:t>Mackida</a:t>
            </a:r>
            <a:r>
              <a:rPr lang="en-US" dirty="0">
                <a:latin typeface="Georgia"/>
              </a:rPr>
              <a:t> </a:t>
            </a:r>
            <a:r>
              <a:rPr lang="en-US" dirty="0" err="1">
                <a:latin typeface="Georgia"/>
              </a:rPr>
              <a:t>Loveal</a:t>
            </a:r>
            <a:r>
              <a:rPr lang="en-US" dirty="0">
                <a:latin typeface="Georgia"/>
              </a:rPr>
              <a:t> &amp; Trip Outreach Center, Can We Ryde Inc</a:t>
            </a:r>
            <a:br>
              <a:rPr lang="en-US" sz="3100" dirty="0">
                <a:latin typeface="Georgia"/>
              </a:rPr>
            </a:br>
            <a:br>
              <a:rPr lang="en-US" sz="3100" dirty="0">
                <a:latin typeface="Georgia"/>
              </a:rPr>
            </a:br>
            <a:r>
              <a:rPr lang="en-US" sz="3600" dirty="0">
                <a:latin typeface="Georgia"/>
              </a:rPr>
              <a:t>Interns: Allison Cordova-Cortez, Alejandra Hernandez, </a:t>
            </a:r>
            <a:r>
              <a:rPr lang="en-US" sz="3600" dirty="0" err="1">
                <a:latin typeface="Georgia"/>
              </a:rPr>
              <a:t>Kelin</a:t>
            </a:r>
            <a:r>
              <a:rPr lang="en-US" sz="3600" dirty="0">
                <a:latin typeface="Georgia"/>
              </a:rPr>
              <a:t> Peraza-Argueta, &amp; Malcolm </a:t>
            </a:r>
            <a:r>
              <a:rPr lang="en-US" sz="3600" dirty="0" err="1">
                <a:latin typeface="Georgia"/>
              </a:rPr>
              <a:t>Tepehua</a:t>
            </a:r>
            <a:r>
              <a:rPr lang="en-US" sz="3600" dirty="0">
                <a:latin typeface="Georgia"/>
              </a:rPr>
              <a:t> Martinez</a:t>
            </a:r>
            <a:endParaRPr lang="en-US" sz="44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ox of vegetables and text&#10;&#10;Description automatically generated">
            <a:extLst>
              <a:ext uri="{FF2B5EF4-FFF2-40B4-BE49-F238E27FC236}">
                <a16:creationId xmlns:a16="http://schemas.microsoft.com/office/drawing/2014/main" id="{9C225A99-AC16-9724-D447-98DA895AB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048000"/>
            <a:ext cx="3200400" cy="3200400"/>
          </a:xfrm>
          <a:prstGeom prst="rect">
            <a:avLst/>
          </a:prstGeom>
        </p:spPr>
      </p:pic>
      <p:pic>
        <p:nvPicPr>
          <p:cNvPr id="5" name="Picture 4" descr="A group of people with their hands up&#10;&#10;Description automatically generated">
            <a:extLst>
              <a:ext uri="{FF2B5EF4-FFF2-40B4-BE49-F238E27FC236}">
                <a16:creationId xmlns:a16="http://schemas.microsoft.com/office/drawing/2014/main" id="{0A67665A-89CB-8771-D62F-E8B28C1F0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16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E7184-5F8D-7800-DC52-E24A9AAC4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latin typeface="Georgia"/>
              </a:rPr>
              <a:t>Genesys Solutions </a:t>
            </a:r>
            <a:br>
              <a:rPr lang="en-US" sz="4100" dirty="0">
                <a:latin typeface="Georgia"/>
              </a:rPr>
            </a:br>
            <a:r>
              <a:rPr lang="en-US" sz="4400" dirty="0">
                <a:latin typeface="Georgia"/>
              </a:rPr>
              <a:t>Interns: Julia Hurley &amp; </a:t>
            </a:r>
            <a:r>
              <a:rPr lang="en-US" sz="4400" dirty="0" err="1">
                <a:latin typeface="Georgia"/>
              </a:rPr>
              <a:t>Denaya</a:t>
            </a:r>
            <a:r>
              <a:rPr lang="en-US" sz="4400" dirty="0">
                <a:latin typeface="Georgia"/>
              </a:rPr>
              <a:t> Travis</a:t>
            </a:r>
            <a:endParaRPr lang="en-US" sz="44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FEF2F909-691C-5585-7E4D-664F1D99C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99" y="2633472"/>
            <a:ext cx="3586353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79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E7184-5F8D-7800-DC52-E24A9AAC4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639193"/>
            <a:ext cx="5435365" cy="3573516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Georgia"/>
              </a:rPr>
              <a:t>Genesys Solutions </a:t>
            </a:r>
            <a:br>
              <a:rPr lang="en-US" sz="4600" dirty="0">
                <a:latin typeface="Georgia"/>
              </a:rPr>
            </a:br>
            <a:r>
              <a:rPr lang="en-US" sz="4000" dirty="0">
                <a:latin typeface="Georgia"/>
              </a:rPr>
              <a:t>Intern: </a:t>
            </a:r>
            <a:r>
              <a:rPr lang="en-US" sz="4000" dirty="0" err="1">
                <a:latin typeface="Georgia"/>
              </a:rPr>
              <a:t>Shalise</a:t>
            </a:r>
            <a:r>
              <a:rPr lang="en-US" sz="4000" dirty="0">
                <a:latin typeface="Georgia"/>
              </a:rPr>
              <a:t> </a:t>
            </a:r>
            <a:r>
              <a:rPr lang="en-US" sz="4000" dirty="0" err="1">
                <a:latin typeface="Georgia"/>
              </a:rPr>
              <a:t>Truxler</a:t>
            </a:r>
            <a:endParaRPr lang="en-US" sz="40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651E9-8059-ED4E-EA2F-2392C0C2F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00" y="228603"/>
            <a:ext cx="4944612" cy="64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72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B82F6-0BDA-C5CA-8843-5D08B57A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5400" b="1">
                <a:latin typeface="Georgia" panose="02040502050405020303" pitchFamily="18" charset="0"/>
              </a:rPr>
              <a:t>Announcements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DDDA10B-DC68-9AF7-AB84-16ED77A1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Georgia" panose="02040502050405020303" pitchFamily="18" charset="0"/>
              </a:rPr>
              <a:t>Coalition Coordinator, Becca McCracken, is resigning from full-time employment with the Coalition, effective August 15th. 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Georgia" panose="02040502050405020303" pitchFamily="18" charset="0"/>
              </a:rPr>
              <a:t>With this change, we will be seeking a new Coalition Coordinator. If you or someone you know is interested in this position, please check out LinkedIn soon for the job posting and application details.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E4A041-DAF2-0AFD-14A4-6A8F4F0FD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2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62A24-7C6F-E583-6804-F43C4E40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170614D-7128-CC5C-7808-071B8987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68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B82F6-0BDA-C5CA-8843-5D08B57A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20" y="170176"/>
            <a:ext cx="4766564" cy="937936"/>
          </a:xfrm>
        </p:spPr>
        <p:txBody>
          <a:bodyPr anchor="b">
            <a:normAutofit fontScale="90000"/>
          </a:bodyPr>
          <a:lstStyle/>
          <a:p>
            <a:r>
              <a:rPr lang="en-US" sz="3600" b="1" dirty="0">
                <a:latin typeface="Georgia" panose="02040502050405020303" pitchFamily="18" charset="0"/>
              </a:rPr>
              <a:t>Tabling</a:t>
            </a:r>
            <a:r>
              <a:rPr lang="en-US" sz="4000" b="1" dirty="0">
                <a:latin typeface="Georgia" panose="02040502050405020303" pitchFamily="18" charset="0"/>
              </a:rPr>
              <a:t> </a:t>
            </a:r>
            <a:r>
              <a:rPr lang="en-US" sz="3600" b="1" dirty="0">
                <a:latin typeface="Georgia" panose="02040502050405020303" pitchFamily="18" charset="0"/>
              </a:rPr>
              <a:t>Opportunities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pic>
        <p:nvPicPr>
          <p:cNvPr id="14" name="Picture 13" descr="A group of women in orange shirts&#10;&#10;Description automatically generated">
            <a:extLst>
              <a:ext uri="{FF2B5EF4-FFF2-40B4-BE49-F238E27FC236}">
                <a16:creationId xmlns:a16="http://schemas.microsoft.com/office/drawing/2014/main" id="{6C43A2E1-594E-CC5C-CC7B-01C76613B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14156" b="4"/>
          <a:stretch/>
        </p:blipFill>
        <p:spPr>
          <a:xfrm>
            <a:off x="189569" y="170173"/>
            <a:ext cx="2805577" cy="3172964"/>
          </a:xfrm>
          <a:prstGeom prst="rect">
            <a:avLst/>
          </a:prstGeom>
        </p:spPr>
      </p:pic>
      <p:pic>
        <p:nvPicPr>
          <p:cNvPr id="5" name="Picture 4" descr="A group of people standing in front of a black curtain&#10;&#10;Description automatically generated">
            <a:extLst>
              <a:ext uri="{FF2B5EF4-FFF2-40B4-BE49-F238E27FC236}">
                <a16:creationId xmlns:a16="http://schemas.microsoft.com/office/drawing/2014/main" id="{889A6DEA-2D29-1E91-BAD6-7945B5B62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r="10266" b="2"/>
          <a:stretch/>
        </p:blipFill>
        <p:spPr>
          <a:xfrm>
            <a:off x="3184713" y="170176"/>
            <a:ext cx="3004886" cy="2618960"/>
          </a:xfrm>
          <a:prstGeom prst="rect">
            <a:avLst/>
          </a:prstGeom>
        </p:spPr>
      </p:pic>
      <p:pic>
        <p:nvPicPr>
          <p:cNvPr id="12" name="Picture 11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1EBD793A-429F-30C6-7EA4-5B7563A91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8" b="-4"/>
          <a:stretch/>
        </p:blipFill>
        <p:spPr>
          <a:xfrm rot="10800000">
            <a:off x="189570" y="3510992"/>
            <a:ext cx="2805577" cy="2614912"/>
          </a:xfrm>
          <a:prstGeom prst="rect">
            <a:avLst/>
          </a:prstGeom>
        </p:spPr>
      </p:pic>
      <p:pic>
        <p:nvPicPr>
          <p:cNvPr id="8" name="Picture 7" descr="A person talking to a group of people&#10;&#10;Description automatically generated">
            <a:extLst>
              <a:ext uri="{FF2B5EF4-FFF2-40B4-BE49-F238E27FC236}">
                <a16:creationId xmlns:a16="http://schemas.microsoft.com/office/drawing/2014/main" id="{7F46A5CA-1A1F-0521-5712-12FE5C961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0310" b="2"/>
          <a:stretch/>
        </p:blipFill>
        <p:spPr>
          <a:xfrm>
            <a:off x="3184715" y="2957667"/>
            <a:ext cx="3004885" cy="316823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DDDA10B-DC68-9AF7-AB84-16ED77A1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20" y="1278287"/>
            <a:ext cx="5344516" cy="4847617"/>
          </a:xfrm>
        </p:spPr>
        <p:txBody>
          <a:bodyPr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Georgia" panose="02040502050405020303" pitchFamily="18" charset="0"/>
              </a:rPr>
              <a:t>Huge shoutout to everyone who tabled at the Indiana Black Expo!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Georgia" panose="02040502050405020303" pitchFamily="18" charset="0"/>
              </a:rPr>
              <a:t>The Coalition is tabling at more events coming up: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err="1">
                <a:latin typeface="Georgia" panose="02040502050405020303" pitchFamily="18" charset="0"/>
              </a:rPr>
              <a:t>MDwise</a:t>
            </a:r>
            <a:r>
              <a:rPr lang="en-US" sz="1600" dirty="0">
                <a:latin typeface="Georgia" panose="02040502050405020303" pitchFamily="18" charset="0"/>
              </a:rPr>
              <a:t> 30th Anniversary Community Health Fair, Saturday 07/27/2024 10:00 am-1:00 pm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Georgia" panose="02040502050405020303" pitchFamily="18" charset="0"/>
              </a:rPr>
              <a:t>Road to Resources Block Party,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Georgia" panose="02040502050405020303" pitchFamily="18" charset="0"/>
              </a:rPr>
              <a:t>Tuesday 07/30/2024 5:00 pm-7:00 pm, Morris and Belmont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Georgia" panose="02040502050405020303" pitchFamily="18" charset="0"/>
              </a:rPr>
              <a:t>Tuesday 08/13/2024 5:00 pm-7:00 pm, 946 N Oxford St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Georgia" panose="02040502050405020303" pitchFamily="18" charset="0"/>
              </a:rPr>
              <a:t>Youth Anti-Gun Violence Day, Saturday 08/24/2024 12:00 pm-3:00 pm, Pathway Resource Center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Georgia" panose="02040502050405020303" pitchFamily="18" charset="0"/>
              </a:rPr>
              <a:t>Can you help?</a:t>
            </a:r>
            <a:endParaRPr lang="en-US" sz="16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62A24-7C6F-E583-6804-F43C4E40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170614D-7128-CC5C-7808-071B8987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E2FCC8-48AD-58C3-A955-535977B21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553" y="4759288"/>
            <a:ext cx="1709451" cy="17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99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B82F6-0BDA-C5CA-8843-5D08B57A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600" b="1">
                <a:latin typeface="Georgia" panose="02040502050405020303" pitchFamily="18" charset="0"/>
              </a:rPr>
              <a:t>Member Orientation</a:t>
            </a:r>
            <a:endParaRPr lang="en-US" sz="4600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DDDA10B-DC68-9AF7-AB84-16ED77A1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Georgia" panose="02040502050405020303" pitchFamily="18" charset="0"/>
                <a:ea typeface="+mn-ea"/>
                <a:cs typeface="+mn-cs"/>
              </a:rPr>
              <a:t>Are you new to the Marion County Youth Violence Prevention Coalition?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Georgia" panose="02040502050405020303" pitchFamily="18" charset="0"/>
                <a:ea typeface="+mn-ea"/>
                <a:cs typeface="+mn-cs"/>
              </a:rPr>
              <a:t>Have you been a member for a while but would like a refresher on the Coalition?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Georgia" panose="02040502050405020303" pitchFamily="18" charset="0"/>
                <a:ea typeface="+mn-ea"/>
                <a:cs typeface="+mn-cs"/>
              </a:rPr>
              <a:t>Do you have questions about how the Coalition operates, what we have going on, and/or how to get involved?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Georgia" panose="02040502050405020303" pitchFamily="18" charset="0"/>
                <a:ea typeface="+mn-ea"/>
                <a:cs typeface="+mn-cs"/>
              </a:rPr>
              <a:t>If your answer to any of these questions is "Yes!" then please join us for the Member Orientation. </a:t>
            </a:r>
            <a:endParaRPr lang="en-US" sz="2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E4A041-DAF2-0AFD-14A4-6A8F4F0FD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1" r="-2" b="-3"/>
          <a:stretch/>
        </p:blipFill>
        <p:spPr>
          <a:xfrm>
            <a:off x="7675658" y="2093976"/>
            <a:ext cx="4096512" cy="40965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62A24-7C6F-E583-6804-F43C4E40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170614D-7128-CC5C-7808-071B8987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04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B82F6-0BDA-C5CA-8843-5D08B57A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5000" b="1">
                <a:latin typeface="Georgia" panose="02040502050405020303" pitchFamily="18" charset="0"/>
              </a:rPr>
              <a:t>501(c)(3) update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DDDA10B-DC68-9AF7-AB84-16ED77A1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Georgia" panose="02040502050405020303" pitchFamily="18" charset="0"/>
                <a:ea typeface="+mn-ea"/>
                <a:cs typeface="+mn-cs"/>
              </a:rPr>
              <a:t>Please take 1 minute to share your thoughts!</a:t>
            </a:r>
            <a:endParaRPr lang="en-US" sz="2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E4A041-DAF2-0AFD-14A4-6A8F4F0FD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62A24-7C6F-E583-6804-F43C4E40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170614D-7128-CC5C-7808-071B8987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5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499B4-F38D-0B3A-EEC2-2B10F39F2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Agenda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3F0054-2317-C10E-238A-C9AE588D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 fontScale="92500"/>
          </a:bodyPr>
          <a:lstStyle/>
          <a:p>
            <a:r>
              <a:rPr lang="en-US" sz="2200" dirty="0">
                <a:latin typeface="Georgia"/>
              </a:rPr>
              <a:t>Check-in via the QR code</a:t>
            </a:r>
          </a:p>
          <a:p>
            <a:r>
              <a:rPr lang="en-US" sz="2200" dirty="0">
                <a:latin typeface="Georgia"/>
              </a:rPr>
              <a:t>Welcome</a:t>
            </a:r>
          </a:p>
          <a:p>
            <a:r>
              <a:rPr lang="en-US" sz="2200" dirty="0">
                <a:latin typeface="Georgia"/>
              </a:rPr>
              <a:t>Ralph Durrett, Chief Violence Prevention Officer</a:t>
            </a:r>
          </a:p>
          <a:p>
            <a:r>
              <a:rPr lang="en-US" sz="2200" dirty="0">
                <a:latin typeface="Georgia"/>
              </a:rPr>
              <a:t>Intern Presentations</a:t>
            </a:r>
          </a:p>
          <a:p>
            <a:pPr lvl="1"/>
            <a:r>
              <a:rPr lang="en-US" sz="1800" dirty="0">
                <a:latin typeface="Georgia"/>
              </a:rPr>
              <a:t>Chin Community of Indiana</a:t>
            </a:r>
          </a:p>
          <a:p>
            <a:pPr lvl="1"/>
            <a:r>
              <a:rPr lang="en-US" sz="1800" dirty="0">
                <a:latin typeface="Georgia"/>
              </a:rPr>
              <a:t>We Bloom (Discovery Café)</a:t>
            </a:r>
          </a:p>
          <a:p>
            <a:pPr lvl="1"/>
            <a:r>
              <a:rPr lang="en-US" sz="1800" dirty="0">
                <a:latin typeface="Georgia"/>
              </a:rPr>
              <a:t>VOICES Corp</a:t>
            </a:r>
          </a:p>
          <a:p>
            <a:pPr lvl="1"/>
            <a:r>
              <a:rPr lang="en-US" sz="1800" dirty="0">
                <a:latin typeface="Georgia"/>
              </a:rPr>
              <a:t>Black &amp; Latino Policy Institute</a:t>
            </a:r>
          </a:p>
          <a:p>
            <a:pPr lvl="1"/>
            <a:r>
              <a:rPr lang="en-US" sz="1800" dirty="0">
                <a:latin typeface="Georgia"/>
              </a:rPr>
              <a:t>Let Them Talk</a:t>
            </a:r>
          </a:p>
          <a:p>
            <a:pPr lvl="1"/>
            <a:r>
              <a:rPr lang="en-US" sz="1800" dirty="0">
                <a:latin typeface="Georgia"/>
              </a:rPr>
              <a:t>Inner Beauty Program, Inc.</a:t>
            </a:r>
          </a:p>
          <a:p>
            <a:pPr lvl="1"/>
            <a:r>
              <a:rPr lang="en-US" sz="1800" dirty="0" err="1">
                <a:latin typeface="Georgia"/>
              </a:rPr>
              <a:t>Mackida</a:t>
            </a:r>
            <a:r>
              <a:rPr lang="en-US" sz="1800" dirty="0">
                <a:latin typeface="Georgia"/>
              </a:rPr>
              <a:t> </a:t>
            </a:r>
            <a:r>
              <a:rPr lang="en-US" sz="1800" dirty="0" err="1">
                <a:latin typeface="Georgia"/>
              </a:rPr>
              <a:t>Loveal</a:t>
            </a:r>
            <a:r>
              <a:rPr lang="en-US" sz="1800" dirty="0">
                <a:latin typeface="Georgia"/>
              </a:rPr>
              <a:t> &amp; Trip Outreach Center, Can We Ryde</a:t>
            </a:r>
          </a:p>
          <a:p>
            <a:pPr lvl="1"/>
            <a:r>
              <a:rPr lang="en-US" sz="1800" dirty="0">
                <a:latin typeface="Georgia"/>
              </a:rPr>
              <a:t>Genesys Solutions </a:t>
            </a:r>
          </a:p>
          <a:p>
            <a:r>
              <a:rPr lang="en-US" sz="2200" dirty="0">
                <a:latin typeface="Georgia"/>
              </a:rPr>
              <a:t>Announcements </a:t>
            </a:r>
          </a:p>
          <a:p>
            <a:r>
              <a:rPr lang="en-US" sz="2200" dirty="0">
                <a:latin typeface="Georgia"/>
              </a:rPr>
              <a:t>Task Force Break-Outs</a:t>
            </a:r>
          </a:p>
          <a:p>
            <a:r>
              <a:rPr lang="en-US" sz="2200" dirty="0">
                <a:latin typeface="Georgia"/>
              </a:rPr>
              <a:t>Task Force Report-Outs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B8BA5-C554-A88D-8B42-A6B78E83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AD405D45-B952-4AA9-24E1-9EA4E82DC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95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ACDF5-AEE3-DCA2-B22A-CD01BFC3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Task Force Break-Outs</a:t>
            </a:r>
            <a:br>
              <a:rPr lang="en-US" sz="4600" b="1" dirty="0">
                <a:latin typeface="Georgia" panose="02040502050405020303" pitchFamily="18" charset="0"/>
              </a:rPr>
            </a:br>
            <a:br>
              <a:rPr lang="en-US" sz="4600" b="1" dirty="0">
                <a:latin typeface="Georgia" panose="02040502050405020303" pitchFamily="18" charset="0"/>
              </a:rPr>
            </a:br>
            <a:r>
              <a:rPr lang="en-US" sz="3600" i="1" dirty="0">
                <a:latin typeface="Georgia" panose="02040502050405020303" pitchFamily="18" charset="0"/>
              </a:rPr>
              <a:t>Pick a task force to join for discussion. </a:t>
            </a:r>
            <a:endParaRPr lang="en-US" sz="4600" b="1" i="1" dirty="0">
              <a:latin typeface="Georgia" panose="02040502050405020303" pitchFamily="18" charset="0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FDCAAC-A420-20B2-ADDC-703B22424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Crisis Response</a:t>
            </a:r>
            <a:r>
              <a:rPr lang="en-US" sz="2000" dirty="0">
                <a:latin typeface="Georgia" panose="02040502050405020303" pitchFamily="18" charset="0"/>
              </a:rPr>
              <a:t>: Lead the community's messaging around incidents of youth violence and progress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Family Care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Equip parents and caregivers to meet physical, social, mental, and emotional needs of their families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Policy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Promote a public policy agenda focused on addressing sources of youth violence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Trauma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Promote trauma informed care for youth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Youth Employment: </a:t>
            </a:r>
            <a:r>
              <a:rPr lang="en-US" sz="2000" dirty="0">
                <a:latin typeface="Georgia" panose="02040502050405020303" pitchFamily="18" charset="0"/>
              </a:rPr>
              <a:t>Ensure youth of all ages have access to skill development and employment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Youth Voices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Elevate youth voices in violence prevention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F46B5-AD8B-152A-FD07-C7E5F4A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F5986B4-D85D-8173-A5B4-2E7B97A95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79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A23FC0-29F4-6B3D-39E9-B5C1F476E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32D767-91F8-7F1F-2E66-FF9F159A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F8FA4-95CB-C5E4-7FD3-591E6792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Task Force Report-Outs</a:t>
            </a:r>
            <a:endParaRPr lang="en-US" sz="4600" b="1" i="1" dirty="0">
              <a:latin typeface="Georgia" panose="02040502050405020303" pitchFamily="18" charset="0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A9BAA9EA-0D33-2968-2510-B3B1B8812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06E3F-91D2-FA6E-BF9E-B0E29D4F5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Crisis Response</a:t>
            </a: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Family Care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Policy</a:t>
            </a: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Trauma</a:t>
            </a: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Youth Employment</a:t>
            </a: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Youth Voices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B7064-2D72-DA53-D5DD-602510BF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7DCB7D52-F24A-E287-65BD-644993F9C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03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4A6D9-BE13-B4AF-1311-4C49BE333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-19"/>
          <a:stretch/>
        </p:blipFill>
        <p:spPr>
          <a:xfrm>
            <a:off x="25" y="365760"/>
            <a:ext cx="7164554" cy="600381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3113214-CBB9-6E9A-88F1-10C911CEE0E9}"/>
              </a:ext>
            </a:extLst>
          </p:cNvPr>
          <p:cNvSpPr txBox="1">
            <a:spLocks/>
          </p:cNvSpPr>
          <p:nvPr/>
        </p:nvSpPr>
        <p:spPr>
          <a:xfrm>
            <a:off x="7255563" y="2557587"/>
            <a:ext cx="4314645" cy="37173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Georgia" panose="02040502050405020303" pitchFamily="18" charset="0"/>
            </a:endParaRPr>
          </a:p>
          <a:p>
            <a:r>
              <a:rPr lang="en-US" sz="2000" b="1" dirty="0">
                <a:latin typeface="Georgia" panose="02040502050405020303" pitchFamily="18" charset="0"/>
              </a:rPr>
              <a:t>E-mail: </a:t>
            </a:r>
            <a:r>
              <a:rPr lang="en-US" sz="2000" dirty="0">
                <a:latin typeface="Georgia" panose="02040502050405020303" pitchFamily="18" charset="0"/>
              </a:rPr>
              <a:t>mcyvpc@gmail.com – “Coalition Connection”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Website: </a:t>
            </a:r>
            <a:r>
              <a:rPr lang="en-US" sz="2000" dirty="0">
                <a:latin typeface="Georgia" panose="02040502050405020303" pitchFamily="18" charset="0"/>
              </a:rPr>
              <a:t>saferindy.com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Social Networks: </a:t>
            </a:r>
            <a:r>
              <a:rPr lang="en-US" sz="2000" dirty="0">
                <a:latin typeface="Georgia" panose="02040502050405020303" pitchFamily="18" charset="0"/>
              </a:rPr>
              <a:t>@mcyvpc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F46B5-AD8B-152A-FD07-C7E5F4A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63" y="6356350"/>
            <a:ext cx="30771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endParaRPr lang="en-US" sz="1200" kern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F5986B4-D85D-8173-A5B4-2E7B97A95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36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5B1B-B014-F616-80C5-6C530FC450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FA092-7B3F-8DAA-8CA6-71118FE85B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card with text&#10;&#10;Description automatically generated">
            <a:extLst>
              <a:ext uri="{FF2B5EF4-FFF2-40B4-BE49-F238E27FC236}">
                <a16:creationId xmlns:a16="http://schemas.microsoft.com/office/drawing/2014/main" id="{6536F97F-8353-8A08-CB3E-D1070C7DA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E0B23-DEFF-CABF-9D62-061ED90667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DCC78-C9C7-F744-06A4-84D4307DED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8534F04D-6840-02B7-9782-0A164DFD4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7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B71F-3721-AAEF-90BE-E5AD9E70B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F5E83-392A-C572-34A7-1A7CAF72D0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637A06FB-CC6C-8D90-79CA-ACF6C1E97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9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7AB54-AA28-2AD3-CA90-34C3EECC3C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4BB9E3-DC83-3BE7-FA0E-903B83200D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594236A1-6643-D43B-390A-2677C9202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0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6B7D2-8880-9D7A-6CE4-18D7010E61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94E43-8561-0732-1926-29D24F2546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83B7EAD6-2ED0-DECE-B2D7-5C9708A4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07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9D59BE5FAE1341A926C770CA4582B4" ma:contentTypeVersion="14" ma:contentTypeDescription="Create a new document." ma:contentTypeScope="" ma:versionID="9c7545f585aa019352a37e10d33de557">
  <xsd:schema xmlns:xsd="http://www.w3.org/2001/XMLSchema" xmlns:xs="http://www.w3.org/2001/XMLSchema" xmlns:p="http://schemas.microsoft.com/office/2006/metadata/properties" xmlns:ns3="0407b6e9-4e7c-40d3-b34e-3696315ab90f" xmlns:ns4="b59a8ec4-0d42-4787-9bd4-c7e27336a730" targetNamespace="http://schemas.microsoft.com/office/2006/metadata/properties" ma:root="true" ma:fieldsID="794bb231d8094c98d4cff00478025ad9" ns3:_="" ns4:_="">
    <xsd:import namespace="0407b6e9-4e7c-40d3-b34e-3696315ab90f"/>
    <xsd:import namespace="b59a8ec4-0d42-4787-9bd4-c7e27336a73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7b6e9-4e7c-40d3-b34e-3696315ab9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a8ec4-0d42-4787-9bd4-c7e27336a7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07b6e9-4e7c-40d3-b34e-3696315ab90f" xsi:nil="true"/>
  </documentManagement>
</p:properties>
</file>

<file path=customXml/itemProps1.xml><?xml version="1.0" encoding="utf-8"?>
<ds:datastoreItem xmlns:ds="http://schemas.openxmlformats.org/officeDocument/2006/customXml" ds:itemID="{51426365-4244-46B3-BE65-C858E4F45A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CA5B84-6292-436E-BA96-BED96F7500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07b6e9-4e7c-40d3-b34e-3696315ab90f"/>
    <ds:schemaRef ds:uri="b59a8ec4-0d42-4787-9bd4-c7e27336a7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A6CC7D-7DE5-4494-9A95-4C9D63A63025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b59a8ec4-0d42-4787-9bd4-c7e27336a730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407b6e9-4e7c-40d3-b34e-3696315ab90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36381</TotalTime>
  <Words>649</Words>
  <Application>Microsoft Office PowerPoint</Application>
  <PresentationFormat>Widescreen</PresentationFormat>
  <Paragraphs>96</Paragraphs>
  <Slides>42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HK Grotesk Bold</vt:lpstr>
      <vt:lpstr>Playlist Script</vt:lpstr>
      <vt:lpstr>Office Theme</vt:lpstr>
      <vt:lpstr>PowerPoint Presentation</vt:lpstr>
      <vt:lpstr>Mission Statement | Strategic Focus </vt:lpstr>
      <vt:lpstr>Steering team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 &amp; Latino Policy Institute Intern: Daja Brangman</vt:lpstr>
      <vt:lpstr>PowerPoint Presentation</vt:lpstr>
      <vt:lpstr>PowerPoint Presentation</vt:lpstr>
      <vt:lpstr>PowerPoint Presentation</vt:lpstr>
      <vt:lpstr>PowerPoint Presentation</vt:lpstr>
      <vt:lpstr>Let Them Talk Interns: Sarah Guillaume &amp; Edward Webster</vt:lpstr>
      <vt:lpstr>Inner Beauty Program, Inc. Interns: Abisak Awi &amp; Danielle Daniels</vt:lpstr>
      <vt:lpstr>Mackida Loveal &amp; Trip Outreach Center, Can We Ryde Inc  Interns: Allison Cordova-Cortez, Alejandra Hernandez, Kelin Peraza-Argueta, &amp; Malcolm Tepehua Martinez</vt:lpstr>
      <vt:lpstr>Genesys Solutions  Interns: Julia Hurley &amp; Denaya Travis</vt:lpstr>
      <vt:lpstr>Genesys Solutions  Intern: Shalise Truxler</vt:lpstr>
      <vt:lpstr>Announcements</vt:lpstr>
      <vt:lpstr>Tabling Opportunities</vt:lpstr>
      <vt:lpstr>Member Orientation</vt:lpstr>
      <vt:lpstr>501(c)(3) update</vt:lpstr>
      <vt:lpstr>Task Force Break-Outs  Pick a task force to join for discussion. </vt:lpstr>
      <vt:lpstr>Task Force Report-Outs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Quarter 1 Coalition Meeting</dc:title>
  <dc:creator>Rebecca McCracken</dc:creator>
  <cp:lastModifiedBy>Rebecca McCracken</cp:lastModifiedBy>
  <cp:revision>248</cp:revision>
  <cp:lastPrinted>2024-01-16T19:09:57Z</cp:lastPrinted>
  <dcterms:created xsi:type="dcterms:W3CDTF">2023-01-14T01:23:58Z</dcterms:created>
  <dcterms:modified xsi:type="dcterms:W3CDTF">2024-07-18T09:54:17Z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0x0101003B9D59BE5FAE1341A926C770CA4582B4</vt:lpwstr>
  </property>
</Properties>
</file>