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420" r:id="rId6"/>
    <p:sldId id="260" r:id="rId7"/>
    <p:sldId id="257" r:id="rId8"/>
    <p:sldId id="418" r:id="rId9"/>
    <p:sldId id="371" r:id="rId10"/>
    <p:sldId id="425" r:id="rId11"/>
    <p:sldId id="427" r:id="rId12"/>
    <p:sldId id="428" r:id="rId13"/>
    <p:sldId id="381" r:id="rId14"/>
    <p:sldId id="419" r:id="rId15"/>
    <p:sldId id="424" r:id="rId16"/>
    <p:sldId id="429" r:id="rId17"/>
    <p:sldId id="431" r:id="rId18"/>
    <p:sldId id="430" r:id="rId19"/>
    <p:sldId id="390" r:id="rId20"/>
    <p:sldId id="302" r:id="rId2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E03A83-037C-43D8-9AB3-7CDDB07D5DB8}">
          <p14:sldIdLst>
            <p14:sldId id="256"/>
            <p14:sldId id="420"/>
            <p14:sldId id="260"/>
            <p14:sldId id="257"/>
            <p14:sldId id="418"/>
            <p14:sldId id="371"/>
            <p14:sldId id="425"/>
            <p14:sldId id="427"/>
            <p14:sldId id="428"/>
            <p14:sldId id="381"/>
            <p14:sldId id="419"/>
            <p14:sldId id="424"/>
            <p14:sldId id="429"/>
            <p14:sldId id="431"/>
            <p14:sldId id="430"/>
            <p14:sldId id="390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C62AA-ABCF-EADA-2361-674AF3F4FF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87900-1C6B-9CA0-070F-822F978B1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2E027EF3-4B2F-4566-953D-586FAACCD3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B45DA-3662-0489-D6ED-99629662AD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C2B15-DE66-EDEC-6634-5AA3A24930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4989F0AE-72F8-4383-802F-453C9909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4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F7424376-1345-4DBE-91E6-957EC926397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58CCC2D2-4B4D-4FC9-8FDE-ED6904DD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9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9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8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3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0AAC-E4BA-BFE9-1504-D78DCB6FB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B05AB-003B-ADC0-E5F2-D8CCCBD1B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B3C6E-767C-3C14-7D3E-7483247B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F833-3B66-49D1-B67F-116F758FCC68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785D-062C-348C-2AE9-60487424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EFCE-2E1D-2E16-5E6F-EAF76CC0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0AE8-A96D-13EF-4C34-E0DAF7C8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0B7D3-8944-0454-7F2B-BD1E30A2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1ECC-479E-F988-B4E4-423F2C53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4F70-8EE9-48A5-A2A9-5D7D3B3F634B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F74AF-794D-B191-3F5B-E36BF883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B847E-E3A8-4092-25E3-A6BC5FCE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944F7562-F0D9-3468-D14D-2C942B5E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9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61B2E-8317-7619-631F-F7765BD41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757B1-7628-4248-5050-B64E17F2E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8F824-5648-A651-3699-6D773BE4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682D-5283-4EFF-9528-420EDED31666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68AB-0095-8B47-696B-42AE0F04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413-6D3A-A562-DD6E-098E993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8A08ED4-7EF8-7506-603D-1BD420D82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1AFDE-26E1-FD20-A945-B476AADB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EEE37-8E49-AE4D-F2C8-981BBD95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16C5C-698A-7459-AB66-EC99F117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43B7-4DBD-470F-B4FD-046C6CDEA7CC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97A7-7616-A190-AD45-550F7FE7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00674-A9D9-6D2F-7354-585A85C7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4383C60-5017-F74E-C9DE-F7D6AEF1D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6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4EDC-BF0F-8755-8F32-86C236E9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B017F-4530-63A2-9404-DC36D2988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2AC9-8CB1-C364-6B44-29DC0A21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8724-E608-49B9-AB0F-B0628FECF5D2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6BA76-8C7E-6548-C898-C582AD51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7A7A2-C120-42A5-0BFD-78BCB722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B7C5-7421-B9FA-091D-E12D3BB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782C-978A-B98B-18C9-D03D496EF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84520-758A-F5BE-394F-3E0074115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8870F-335E-46C1-BDE0-5E3E0474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1788-4312-4251-8228-8D69FA0110EF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6B9D8-8006-DC56-C708-FA4523FF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3B9BE-BFD3-B69F-1770-7CF5B85B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9C64885-74D6-3F64-149B-B07FA3819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2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0EED-BBE8-AFC7-3691-9A37E71A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4298D-1C34-A5F7-B0C5-FA1473507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21AD7-07D4-2C2D-322A-7773B6A02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B5AEB-B195-A50E-27FA-DCC4F50B5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3CDC9-41C0-D57C-8607-BAD5F1BE0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20C14-3B6B-E63E-4FA7-0A92960E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4FD7-AD22-45AB-90D2-373179BF32D0}" type="datetime1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43945B-142A-B9AF-3C12-5E20E370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03BAF-A96F-0252-E508-A79E7D55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E72A3AD2-8B54-ED6C-4D89-267C813E5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E9370-1E68-3642-95A1-BE6A571B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103E0-FCA3-682F-AEA1-DC841CC4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A9C3E-A8AF-4716-9CB0-28B54AEA4E2E}" type="datetime1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43B90-B446-36FD-6468-EB268C24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938-E56E-3642-4D8A-56FFA2B6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8661AB3-96B5-FDBE-14A6-4AE44C401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2089A-BFE9-2FA9-3F5C-FA546333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E5F8-7145-4799-8FB1-E5583B7BFB53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232CB-5371-F95E-4981-FE649A43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4AE5-26BF-0F40-0EEA-21644EBE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D644A2C-A154-FAE9-7F07-8B7AE01AE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D864-3319-AD0F-36DF-387116BC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596C-D5CA-47E6-2C52-73DCCE36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5D4AD-AD47-3963-7C28-96DE5159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A043D-6BB2-23EC-E8F1-69721335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A27D5-EBDC-4E8A-A428-A97CC75C8451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62E11-B6EE-7ADD-2A4E-60724871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B5DB0-08B0-BD5F-6394-9F2CABC7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0FA681A-5C0C-48AA-9819-0CB387140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1EB4-06B9-677B-D715-AEF26D30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11BCE-ED79-0A99-A2BC-46BD6609D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849EB-EC8D-F721-CA73-537A65847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16745-C804-020A-208E-38E5C5C9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67FB-C70F-4967-A9BA-06BF164CD0B9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787DC-D5A0-8879-EA40-D08EA58A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7D4B2-3981-F19E-8FBE-E3AEA419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168C76E-DFA1-C024-C3A1-B2D3CDE9D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B2DA4-60B8-25A2-8035-AC32F007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90891-CCEF-16A3-F991-AB7DD82E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B9100-F60C-265B-7DE0-153031B39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5C87-E51E-4724-A026-8637C3765F71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7E60-A7B6-F19E-FF86-C71A4BE0E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AD1A-DBAF-FC94-61B9-1CC46B81B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3640579"/>
            <a:ext cx="74719" cy="3873583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FF6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6F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217104" y="685801"/>
            <a:ext cx="289096" cy="72011"/>
          </a:xfrm>
          <a:custGeom>
            <a:avLst/>
            <a:gdLst/>
            <a:ahLst/>
            <a:cxnLst/>
            <a:rect l="l" t="t" r="r" b="b"/>
            <a:pathLst>
              <a:path w="433644" h="108017">
                <a:moveTo>
                  <a:pt x="0" y="0"/>
                </a:moveTo>
                <a:lnTo>
                  <a:pt x="433644" y="0"/>
                </a:lnTo>
                <a:lnTo>
                  <a:pt x="433644" y="108017"/>
                </a:lnTo>
                <a:lnTo>
                  <a:pt x="0" y="10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0761" y="566553"/>
            <a:ext cx="2091187" cy="2091187"/>
          </a:xfrm>
          <a:custGeom>
            <a:avLst/>
            <a:gdLst/>
            <a:ahLst/>
            <a:cxnLst/>
            <a:rect l="l" t="t" r="r" b="b"/>
            <a:pathLst>
              <a:path w="3136780" h="3136780">
                <a:moveTo>
                  <a:pt x="0" y="0"/>
                </a:moveTo>
                <a:lnTo>
                  <a:pt x="3136781" y="0"/>
                </a:lnTo>
                <a:lnTo>
                  <a:pt x="3136781" y="3136781"/>
                </a:lnTo>
                <a:lnTo>
                  <a:pt x="0" y="3136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41725" y="1336159"/>
            <a:ext cx="4864475" cy="4864475"/>
          </a:xfrm>
          <a:custGeom>
            <a:avLst/>
            <a:gdLst/>
            <a:ahLst/>
            <a:cxnLst/>
            <a:rect l="l" t="t" r="r" b="b"/>
            <a:pathLst>
              <a:path w="7296712" h="7296712">
                <a:moveTo>
                  <a:pt x="0" y="0"/>
                </a:moveTo>
                <a:lnTo>
                  <a:pt x="7296712" y="0"/>
                </a:lnTo>
                <a:lnTo>
                  <a:pt x="7296712" y="7296712"/>
                </a:lnTo>
                <a:lnTo>
                  <a:pt x="0" y="7296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26641" y="2821531"/>
            <a:ext cx="466935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en-US" sz="6400">
                <a:solidFill>
                  <a:srgbClr val="FFFFFF"/>
                </a:solidFill>
                <a:latin typeface="HK Grotesk Bold"/>
              </a:rPr>
              <a:t>COALITION QUARTERLY MEETING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0519" y="5536752"/>
            <a:ext cx="5335481" cy="12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19"/>
              </a:lnSpc>
            </a:pPr>
            <a:r>
              <a:rPr lang="en-US" sz="3656">
                <a:solidFill>
                  <a:srgbClr val="FFFFFF"/>
                </a:solidFill>
                <a:latin typeface="Playlist Script"/>
              </a:rPr>
              <a:t>Snap the QR code to check-in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7FE0B-1060-4CBA-3661-A6EA68EA7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CDF5-AEE3-DCA2-B22A-CD01BFC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Youth Day at the Statehouse - Feb. 19, 2024</a:t>
            </a:r>
            <a:br>
              <a:rPr lang="en-US" sz="2000" b="1" dirty="0">
                <a:latin typeface="Georgia" panose="02040502050405020303" pitchFamily="18" charset="0"/>
              </a:rPr>
            </a:br>
            <a:br>
              <a:rPr lang="en-US" sz="2000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This is a great opportunity for young people to engage with the legislative process. </a:t>
            </a:r>
            <a:br>
              <a:rPr lang="en-US" sz="2000" dirty="0">
                <a:latin typeface="Georgia" panose="02040502050405020303" pitchFamily="18" charset="0"/>
              </a:rPr>
            </a:br>
            <a:br>
              <a:rPr lang="en-US" sz="2000" b="1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Register your group at: https://secure.mccoyouth.org/a/youthdayatthestatehouse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58C040-E803-CE8D-0726-660B34029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912" y="552450"/>
            <a:ext cx="5430838" cy="54308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5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CDF5-AEE3-DCA2-B22A-CD01BFC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b="1" dirty="0">
                <a:latin typeface="Georgia" panose="02040502050405020303" pitchFamily="18" charset="0"/>
              </a:rPr>
              <a:t>2024-2027 Strategic Plan</a:t>
            </a:r>
            <a:endParaRPr lang="en-US" sz="5400" b="1" dirty="0">
              <a:latin typeface="Georgia" panose="02040502050405020303" pitchFamily="18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CA3FC5-4E40-660E-7B04-4A0663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latin typeface="Georgia" panose="02040502050405020303" pitchFamily="18" charset="0"/>
                <a:ea typeface="+mj-ea"/>
                <a:cs typeface="+mj-cs"/>
              </a:rPr>
              <a:t>After months of hard work and collaboration, it's time to vote and officially adopt this roadmap to a brighter future. </a:t>
            </a:r>
          </a:p>
          <a:p>
            <a:endParaRPr lang="en-US" sz="2000" b="1" dirty="0">
              <a:latin typeface="Georgia" panose="02040502050405020303" pitchFamily="18" charset="0"/>
              <a:ea typeface="+mj-ea"/>
              <a:cs typeface="+mj-cs"/>
            </a:endParaRPr>
          </a:p>
          <a:p>
            <a:endParaRPr lang="en-US" sz="2000" b="1" dirty="0"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3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Panel Discussion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Shawn Bush, Director of Student Services at MSD of Lawrence Township</a:t>
            </a:r>
          </a:p>
          <a:p>
            <a:r>
              <a:rPr lang="en-US" sz="2400" dirty="0">
                <a:latin typeface="Georgia" panose="02040502050405020303" pitchFamily="18" charset="0"/>
              </a:rPr>
              <a:t>Beatrice Beverly, Senior Consultant at Genesys Solutions, LLC</a:t>
            </a:r>
          </a:p>
          <a:p>
            <a:r>
              <a:rPr lang="en-US" sz="2400" dirty="0">
                <a:latin typeface="Georgia" panose="02040502050405020303" pitchFamily="18" charset="0"/>
              </a:rPr>
              <a:t>Della Brown, Outreach Worker at Indy Peace</a:t>
            </a:r>
          </a:p>
          <a:p>
            <a:r>
              <a:rPr lang="en-US" sz="2400" dirty="0">
                <a:latin typeface="Georgia" panose="02040502050405020303" pitchFamily="18" charset="0"/>
              </a:rPr>
              <a:t>Anita Jackson, Director of Community CARE at Peace Learning Center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4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Current Initiatives / Long-Term Strategies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What measures are schools taking to proactively prevent violence?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What are the long-term goals and strategies for school-based violence prevention efforts?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Are students involved in shaping and implementing violence prevention measures? If so, how?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44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Mental Health Support / Trauma-Informed Approaches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How are schools addressing the mental health needs of students in response to incidents, as well as part of violence prevention?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Are there adequate mental health professionals in schools?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How are schools incorporating trauma-informed approaches to create safe and supportive environments?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What training or resources do educators need to implement trauma-informed practices?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5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Partnerships with Organizations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How can the community/organizations be actively involved in school-based violence prevention efforts?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Are there successful examples of partnerships that have positively impacted the school community?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How can organizations contribute to the adoption of innovative solutions in schools?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7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CDF5-AEE3-DCA2-B22A-CD01BFC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Task Force Break-Outs</a:t>
            </a:r>
            <a:br>
              <a:rPr lang="en-US" sz="4600" b="1" dirty="0">
                <a:latin typeface="Georgia" panose="02040502050405020303" pitchFamily="18" charset="0"/>
              </a:rPr>
            </a:br>
            <a:br>
              <a:rPr lang="en-US" sz="4600" b="1" dirty="0">
                <a:latin typeface="Georgia" panose="02040502050405020303" pitchFamily="18" charset="0"/>
              </a:rPr>
            </a:br>
            <a:r>
              <a:rPr lang="en-US" sz="3600" i="1" dirty="0">
                <a:latin typeface="Georgia" panose="02040502050405020303" pitchFamily="18" charset="0"/>
              </a:rPr>
              <a:t>Pick a task force to join for discussion. </a:t>
            </a:r>
            <a:endParaRPr lang="en-US" sz="4600" b="1" i="1" dirty="0">
              <a:latin typeface="Georgia" panose="02040502050405020303" pitchFamily="18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FDCAAC-A420-20B2-ADDC-703B22424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Crisis Response</a:t>
            </a:r>
            <a:r>
              <a:rPr lang="en-US" sz="2000" dirty="0">
                <a:latin typeface="Georgia" panose="02040502050405020303" pitchFamily="18" charset="0"/>
              </a:rPr>
              <a:t>: Lead the community's messaging around incidents of youth violence and progress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Family Care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Equip parents and caregivers to meet physical, social, mental, and emotional needs of their families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Policy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Promote a public policy agenda focused on addressing sources of youth violence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Trauma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Promote trauma informed care for youth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Youth Employment: </a:t>
            </a:r>
            <a:r>
              <a:rPr lang="en-US" sz="2000" dirty="0">
                <a:latin typeface="Georgia" panose="02040502050405020303" pitchFamily="18" charset="0"/>
              </a:rPr>
              <a:t>Ensure youth of all ages have access to skill development and employment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Youth Voices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Elevate youth voices in violence prevention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9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4A6D9-BE13-B4AF-1311-4C49BE333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-19"/>
          <a:stretch/>
        </p:blipFill>
        <p:spPr>
          <a:xfrm>
            <a:off x="25" y="365760"/>
            <a:ext cx="7164554" cy="600381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3113214-CBB9-6E9A-88F1-10C911CEE0E9}"/>
              </a:ext>
            </a:extLst>
          </p:cNvPr>
          <p:cNvSpPr txBox="1">
            <a:spLocks/>
          </p:cNvSpPr>
          <p:nvPr/>
        </p:nvSpPr>
        <p:spPr>
          <a:xfrm>
            <a:off x="7255563" y="2557587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>
                <a:latin typeface="Georgia" panose="02040502050405020303" pitchFamily="18" charset="0"/>
              </a:rPr>
              <a:t>E-mail: </a:t>
            </a:r>
            <a:r>
              <a:rPr lang="en-US" sz="2000" dirty="0">
                <a:latin typeface="Georgia" panose="02040502050405020303" pitchFamily="18" charset="0"/>
              </a:rPr>
              <a:t>mcyvpc@gmail.com – “Coalition Connection”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Website: </a:t>
            </a:r>
            <a:r>
              <a:rPr lang="en-US" sz="2000" dirty="0">
                <a:latin typeface="Georgia" panose="02040502050405020303" pitchFamily="18" charset="0"/>
              </a:rPr>
              <a:t>saferindy.com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Social Networks: </a:t>
            </a:r>
            <a:r>
              <a:rPr lang="en-US" sz="2000" dirty="0">
                <a:latin typeface="Georgia" panose="02040502050405020303" pitchFamily="18" charset="0"/>
              </a:rPr>
              <a:t>@mcyvpc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63" y="6356350"/>
            <a:ext cx="30771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3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Mission Statement | Strategic Focus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50292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The MCYVPC convenes community stakeholders, conducts research, provides leadership, and empowers people to create opportunities that build more peaceful homes, schools, neighborhoods, and workplaces.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931F56-216E-31D3-55B2-2E0C69376E6F}"/>
              </a:ext>
            </a:extLst>
          </p:cNvPr>
          <p:cNvSpPr txBox="1">
            <a:spLocks/>
          </p:cNvSpPr>
          <p:nvPr/>
        </p:nvSpPr>
        <p:spPr>
          <a:xfrm>
            <a:off x="6400800" y="1929384"/>
            <a:ext cx="50292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Georgia" panose="02040502050405020303" pitchFamily="18" charset="0"/>
              </a:rPr>
              <a:t>The MCYVPC activates community partners to prevent youth violence in Indianapolis through 2 strategic initiatives: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>
                <a:latin typeface="Georgia" panose="02040502050405020303" pitchFamily="18" charset="0"/>
              </a:rPr>
              <a:t>Advocate for system-level change, and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>
                <a:latin typeface="Georgia" panose="02040502050405020303" pitchFamily="18" charset="0"/>
              </a:rPr>
              <a:t>Champion direct support for youth and families. </a:t>
            </a:r>
          </a:p>
        </p:txBody>
      </p:sp>
    </p:spTree>
    <p:extLst>
      <p:ext uri="{BB962C8B-B14F-4D97-AF65-F5344CB8AC3E}">
        <p14:creationId xmlns:p14="http://schemas.microsoft.com/office/powerpoint/2010/main" val="170749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7A5BD-1CE6-BA2B-34D7-DF78E9A76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Steering</a:t>
            </a:r>
            <a:r>
              <a:rPr lang="en-US" sz="5400" b="1" dirty="0"/>
              <a:t> </a:t>
            </a:r>
            <a:r>
              <a:rPr lang="en-US" sz="5400" b="1" dirty="0">
                <a:latin typeface="Georgia" panose="02040502050405020303" pitchFamily="18" charset="0"/>
              </a:rPr>
              <a:t>team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CFAE3F-0940-4EF6-36A7-45FB77B2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71316"/>
            <a:ext cx="5303520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Elected Co-chair: Tiffany Davis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Appointed Co-chair: Corey Davis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Member-at-Large: Brian Shobe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Crisis Response Task Force Lead: Della Brown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Family Care Task Force Lead: Damita Jefferson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Policy Task Force Lead: Tiera </a:t>
            </a:r>
            <a:r>
              <a:rPr lang="en-US" sz="1800" dirty="0" err="1">
                <a:latin typeface="Georgia"/>
              </a:rPr>
              <a:t>Howleit</a:t>
            </a:r>
            <a:r>
              <a:rPr lang="en-US" sz="1800" dirty="0">
                <a:latin typeface="Georgia"/>
              </a:rPr>
              <a:t> 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Trauma Task Force Co-Leads: Beatrice Beverly, Julie Hayden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Youth Employment Task Force Lead: </a:t>
            </a:r>
            <a:r>
              <a:rPr lang="en-US" sz="1800" dirty="0" err="1">
                <a:latin typeface="Georgia"/>
              </a:rPr>
              <a:t>LaShauna</a:t>
            </a:r>
            <a:r>
              <a:rPr lang="en-US" sz="1800" dirty="0">
                <a:latin typeface="Georgia"/>
              </a:rPr>
              <a:t> Triplett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Youth Voices Task Force Co-Leads: Drew </a:t>
            </a:r>
            <a:r>
              <a:rPr lang="en-US" sz="1800" dirty="0" err="1">
                <a:latin typeface="Georgia"/>
              </a:rPr>
              <a:t>Neddo</a:t>
            </a:r>
            <a:r>
              <a:rPr lang="en-US" sz="1800" dirty="0">
                <a:latin typeface="Georgia"/>
              </a:rPr>
              <a:t>, Jake Brosius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C9EEC9-F531-D67D-2C1A-CB7BEA978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r="1451"/>
          <a:stretch/>
        </p:blipFill>
        <p:spPr>
          <a:xfrm>
            <a:off x="6217920" y="2093976"/>
            <a:ext cx="53035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499B4-F38D-0B3A-EEC2-2B10F39F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Agenda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3F0054-2317-C10E-238A-C9AE588D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Georgia"/>
              </a:rPr>
              <a:t>Check-in via the QR code</a:t>
            </a:r>
          </a:p>
          <a:p>
            <a:r>
              <a:rPr lang="en-US" sz="2200" dirty="0">
                <a:latin typeface="Georgia"/>
              </a:rPr>
              <a:t>Welcome</a:t>
            </a:r>
          </a:p>
          <a:p>
            <a:r>
              <a:rPr lang="en-US" sz="2200" dirty="0">
                <a:latin typeface="Georgia"/>
              </a:rPr>
              <a:t>MCPHD Call to Action Updates</a:t>
            </a:r>
          </a:p>
          <a:p>
            <a:r>
              <a:rPr lang="en-US" sz="2200" dirty="0">
                <a:latin typeface="Georgia"/>
              </a:rPr>
              <a:t>Policy Task Force </a:t>
            </a:r>
          </a:p>
          <a:p>
            <a:pPr lvl="1"/>
            <a:r>
              <a:rPr lang="en-US" sz="1800" dirty="0">
                <a:latin typeface="Georgia"/>
              </a:rPr>
              <a:t>Policy &amp; Pizza recap </a:t>
            </a:r>
          </a:p>
          <a:p>
            <a:pPr lvl="1"/>
            <a:r>
              <a:rPr lang="en-US" sz="1800" dirty="0">
                <a:latin typeface="Georgia"/>
              </a:rPr>
              <a:t>2024 Public Policy Agenda</a:t>
            </a:r>
          </a:p>
          <a:p>
            <a:pPr lvl="1"/>
            <a:r>
              <a:rPr lang="en-US" sz="1800" dirty="0">
                <a:latin typeface="Georgia"/>
              </a:rPr>
              <a:t>What can you do?</a:t>
            </a:r>
          </a:p>
          <a:p>
            <a:pPr lvl="1"/>
            <a:r>
              <a:rPr lang="en-US" sz="1800" dirty="0">
                <a:latin typeface="Georgia"/>
              </a:rPr>
              <a:t>Some Bills We Are Monitoring</a:t>
            </a:r>
          </a:p>
          <a:p>
            <a:r>
              <a:rPr lang="en-US" sz="2200" dirty="0">
                <a:latin typeface="Georgia"/>
              </a:rPr>
              <a:t>2024-2027 Strategic Plan Voting</a:t>
            </a:r>
          </a:p>
          <a:p>
            <a:r>
              <a:rPr lang="en-US" sz="2200" dirty="0">
                <a:latin typeface="Georgia"/>
              </a:rPr>
              <a:t>Panel Discussion </a:t>
            </a:r>
          </a:p>
          <a:p>
            <a:r>
              <a:rPr lang="en-US" sz="2200" dirty="0">
                <a:latin typeface="Georgia"/>
              </a:rPr>
              <a:t>Task Force Break-Outs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B8BA5-C554-A88D-8B42-A6B78E83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D405D45-B952-4AA9-24E1-9EA4E82DC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Georgia" panose="02040502050405020303" pitchFamily="18" charset="0"/>
              </a:rPr>
              <a:t>Call to Action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Visit https://marionhealth.org/call-to-action/ to learn more about the efforts of the Marion County Public Health Department (MCPHD).</a:t>
            </a:r>
          </a:p>
          <a:p>
            <a:r>
              <a:rPr lang="en-US" sz="2000" dirty="0">
                <a:latin typeface="Georgia" panose="02040502050405020303" pitchFamily="18" charset="0"/>
              </a:rPr>
              <a:t>The MCPHD states that gun violence is a public health problem and a leading cause of premature death in the United States.</a:t>
            </a:r>
          </a:p>
          <a:p>
            <a:r>
              <a:rPr lang="en-US" sz="2000" dirty="0">
                <a:latin typeface="Georgia" panose="02040502050405020303" pitchFamily="18" charset="0"/>
              </a:rPr>
              <a:t>The MCPHD hosted a discussion about how we strategically approach the public health issue of youth gun violence.</a:t>
            </a:r>
          </a:p>
          <a:p>
            <a:r>
              <a:rPr lang="en-US" sz="2000" dirty="0">
                <a:latin typeface="Georgia" panose="02040502050405020303" pitchFamily="18" charset="0"/>
              </a:rPr>
              <a:t>Collaborative Approach / Respectful Partnership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The MCPHD is here to collaborate, not take over. 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Partner to create a united front. Together, we can make a more profound impact.</a:t>
            </a:r>
          </a:p>
          <a:p>
            <a:r>
              <a:rPr lang="en-US" sz="2000" dirty="0">
                <a:latin typeface="Georgia" panose="02040502050405020303" pitchFamily="18" charset="0"/>
              </a:rPr>
              <a:t>The MCPHD is developing a website to centralize resources for families.</a:t>
            </a:r>
          </a:p>
          <a:p>
            <a:r>
              <a:rPr lang="en-US" sz="2000" dirty="0">
                <a:latin typeface="Georgia" panose="02040502050405020303" pitchFamily="18" charset="0"/>
              </a:rPr>
              <a:t>The MCPHD is actively hiring someone dedicated to focusing on combating youth gun violence in Indianapolis.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CDF5-AEE3-DCA2-B22A-CD01BFC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57188"/>
            <a:ext cx="3800564" cy="167156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Georgia" panose="02040502050405020303" pitchFamily="18" charset="0"/>
              </a:rPr>
              <a:t>Policy &amp; Pizza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BB4E8-1991-13A5-289D-55952BEC1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r="9993"/>
          <a:stretch/>
        </p:blipFill>
        <p:spPr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BB1A0-030B-6756-7CC5-564BF867B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r="9993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7C9B3-C55D-E75A-BB9B-0D49C740B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r="9993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780FA7-0434-A9D2-B1CD-A07A9B05F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8840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3ED68-6030-FC53-7D3F-F760CD2B7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5287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89E4AD-51A6-F01F-64B6-9FC608859B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r="16334"/>
          <a:stretch/>
        </p:blipFill>
        <p:spPr>
          <a:xfrm>
            <a:off x="3534403" y="2400151"/>
            <a:ext cx="3999502" cy="44578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FDCAAC-A420-20B2-ADDC-703B22424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7253" y="2400475"/>
            <a:ext cx="3800565" cy="37764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17254" y="6356350"/>
            <a:ext cx="3194382" cy="365125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C83EC9FF-7367-5375-239D-202EEE7D9CDC}"/>
              </a:ext>
            </a:extLst>
          </p:cNvPr>
          <p:cNvSpPr txBox="1">
            <a:spLocks/>
          </p:cNvSpPr>
          <p:nvPr/>
        </p:nvSpPr>
        <p:spPr>
          <a:xfrm>
            <a:off x="8019288" y="2404872"/>
            <a:ext cx="3800565" cy="3776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528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5334000" cy="17082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Georgia" panose="02040502050405020303" pitchFamily="18" charset="0"/>
              </a:rPr>
              <a:t>​Public Policy Agenda​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470245"/>
            <a:ext cx="5334006" cy="3769835"/>
          </a:xfrm>
        </p:spPr>
        <p:txBody>
          <a:bodyPr anchor="ctr">
            <a:normAutofit/>
          </a:bodyPr>
          <a:lstStyle/>
          <a:p>
            <a:endParaRPr lang="en-US" sz="2000">
              <a:latin typeface="Georgia" panose="02040502050405020303" pitchFamily="18" charset="0"/>
            </a:endParaRPr>
          </a:p>
          <a:p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age of a document&#10;&#10;Description automatically generated">
            <a:extLst>
              <a:ext uri="{FF2B5EF4-FFF2-40B4-BE49-F238E27FC236}">
                <a16:creationId xmlns:a16="http://schemas.microsoft.com/office/drawing/2014/main" id="{75CDEA15-A4D9-1C68-B33F-8C2D7D940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4440547" cy="6858000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1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What can you do?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Check @MCYVPC social media to see what bills we are monitoring.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Check iga.in.gov for the latest information on bills, sessions, and legislative activities.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Reach out to your representatives to express your views on specific bills.</a:t>
            </a:r>
          </a:p>
          <a:p>
            <a:r>
              <a:rPr lang="en-US" sz="2400" dirty="0">
                <a:latin typeface="Georgia" panose="02040502050405020303" pitchFamily="18" charset="0"/>
              </a:rPr>
              <a:t>Attend Public Hearings and Meetings to voice your opinions directly or gather more information.</a:t>
            </a:r>
          </a:p>
          <a:p>
            <a:r>
              <a:rPr lang="en-US" sz="2400" dirty="0">
                <a:latin typeface="Georgia" panose="02040502050405020303" pitchFamily="18" charset="0"/>
              </a:rPr>
              <a:t>Join the policy task force.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Some Bills We Are Monitoring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Senate Bill 45 (Sen. Crider) - Requires an individual who holds an active license as a nurse to complete a trauma-informed care training program (program) at least once every two years.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House Bill 1044 (Rep. Errington) / Senate Bill 24 (Sen. Lonnie Randolph): Minimum age to purchase/carry a handgun to 21 years of age.</a:t>
            </a:r>
          </a:p>
          <a:p>
            <a:r>
              <a:rPr lang="en-US" sz="2400" dirty="0">
                <a:latin typeface="Georgia" panose="02040502050405020303" pitchFamily="18" charset="0"/>
              </a:rPr>
              <a:t>House Bill 1173 (Rep. Bauer) - Requires a school safety plan to include a plan to implement a classroom-based violence prevention program for students. </a:t>
            </a:r>
          </a:p>
          <a:p>
            <a:r>
              <a:rPr lang="en-US" sz="2400" dirty="0">
                <a:latin typeface="Georgia" panose="02040502050405020303" pitchFamily="18" charset="0"/>
              </a:rPr>
              <a:t>Senate Bill 1 (</a:t>
            </a:r>
            <a:r>
              <a:rPr lang="fi-FI" sz="2400" dirty="0">
                <a:latin typeface="Georgia" panose="02040502050405020303" pitchFamily="18" charset="0"/>
              </a:rPr>
              <a:t>Sen. Rogers, Sen. Raatz, Sen. Buchanan) - </a:t>
            </a:r>
            <a:r>
              <a:rPr lang="en-US" sz="2400" dirty="0">
                <a:latin typeface="Georgia" panose="02040502050405020303" pitchFamily="18" charset="0"/>
              </a:rPr>
              <a:t>Requires certain schools to offer summer school courses for students who are not reading proficiently, among other interventions to improve reading levels.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33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0D6C979184E4FB746B64E1FF102DE" ma:contentTypeVersion="17" ma:contentTypeDescription="Create a new document." ma:contentTypeScope="" ma:versionID="6454d35f2c26da4604c94cc8a312e0e3">
  <xsd:schema xmlns:xsd="http://www.w3.org/2001/XMLSchema" xmlns:xs="http://www.w3.org/2001/XMLSchema" xmlns:p="http://schemas.microsoft.com/office/2006/metadata/properties" xmlns:ns3="567c391d-11f4-4193-ac01-74cecdb50582" xmlns:ns4="46ef42d3-8bd0-41fd-b29e-2aef05947793" targetNamespace="http://schemas.microsoft.com/office/2006/metadata/properties" ma:root="true" ma:fieldsID="b08e883d016e35d4c225a922d263e166" ns3:_="" ns4:_="">
    <xsd:import namespace="567c391d-11f4-4193-ac01-74cecdb50582"/>
    <xsd:import namespace="46ef42d3-8bd0-41fd-b29e-2aef0594779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c391d-11f4-4193-ac01-74cecdb5058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f42d3-8bd0-41fd-b29e-2aef059477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6ef42d3-8bd0-41fd-b29e-2aef0594779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6B8338-9041-4384-8ACF-F6D7FC8E1F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c391d-11f4-4193-ac01-74cecdb50582"/>
    <ds:schemaRef ds:uri="46ef42d3-8bd0-41fd-b29e-2aef059477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A6CC7D-7DE5-4494-9A95-4C9D63A63025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567c391d-11f4-4193-ac01-74cecdb50582"/>
    <ds:schemaRef ds:uri="http://purl.org/dc/terms/"/>
    <ds:schemaRef ds:uri="http://schemas.openxmlformats.org/package/2006/metadata/core-properties"/>
    <ds:schemaRef ds:uri="46ef42d3-8bd0-41fd-b29e-2aef05947793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1426365-4244-46B3-BE65-C858E4F45A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29459</TotalTime>
  <Words>931</Words>
  <Application>Microsoft Office PowerPoint</Application>
  <PresentationFormat>Widescreen</PresentationFormat>
  <Paragraphs>103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HK Grotesk Bold</vt:lpstr>
      <vt:lpstr>Playlist Script</vt:lpstr>
      <vt:lpstr>Office Theme</vt:lpstr>
      <vt:lpstr>PowerPoint Presentation</vt:lpstr>
      <vt:lpstr>Mission Statement | Strategic Focus </vt:lpstr>
      <vt:lpstr>Steering team</vt:lpstr>
      <vt:lpstr>Agenda</vt:lpstr>
      <vt:lpstr>Call to Action</vt:lpstr>
      <vt:lpstr>Policy &amp; Pizza 2023</vt:lpstr>
      <vt:lpstr>​Public Policy Agenda​</vt:lpstr>
      <vt:lpstr>What can you do?</vt:lpstr>
      <vt:lpstr>Some Bills We Are Monitoring</vt:lpstr>
      <vt:lpstr>Youth Day at the Statehouse - Feb. 19, 2024  This is a great opportunity for young people to engage with the legislative process.   Register your group at: https://secure.mccoyouth.org/a/youthdayatthestatehouse</vt:lpstr>
      <vt:lpstr>2024-2027 Strategic Plan</vt:lpstr>
      <vt:lpstr>Panel Discussion</vt:lpstr>
      <vt:lpstr>Current Initiatives / Long-Term Strategies</vt:lpstr>
      <vt:lpstr>Mental Health Support / Trauma-Informed Approaches</vt:lpstr>
      <vt:lpstr>Partnerships with Organizations</vt:lpstr>
      <vt:lpstr>Task Force Break-Outs  Pick a task force to join for discussion.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 1 Coalition Meeting</dc:title>
  <dc:creator>Rebecca McCracken</dc:creator>
  <cp:lastModifiedBy>Rebecca McCracken</cp:lastModifiedBy>
  <cp:revision>235</cp:revision>
  <cp:lastPrinted>2024-01-16T19:09:57Z</cp:lastPrinted>
  <dcterms:created xsi:type="dcterms:W3CDTF">2023-01-14T01:23:58Z</dcterms:created>
  <dcterms:modified xsi:type="dcterms:W3CDTF">2024-01-17T12:26:33Z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0x010100DA50D6C979184E4FB746B64E1FF102DE</vt:lpwstr>
  </property>
</Properties>
</file>