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23" r:id="rId2"/>
    <p:sldId id="413" r:id="rId3"/>
    <p:sldId id="442" r:id="rId4"/>
    <p:sldId id="429" r:id="rId5"/>
    <p:sldId id="427" r:id="rId6"/>
    <p:sldId id="424" r:id="rId7"/>
    <p:sldId id="434" r:id="rId8"/>
    <p:sldId id="446" r:id="rId9"/>
    <p:sldId id="447" r:id="rId10"/>
    <p:sldId id="430" r:id="rId11"/>
    <p:sldId id="440" r:id="rId12"/>
    <p:sldId id="431" r:id="rId13"/>
    <p:sldId id="414" r:id="rId14"/>
    <p:sldId id="416" r:id="rId15"/>
    <p:sldId id="432" r:id="rId16"/>
    <p:sldId id="404" r:id="rId17"/>
    <p:sldId id="409" r:id="rId18"/>
    <p:sldId id="408" r:id="rId19"/>
    <p:sldId id="407" r:id="rId20"/>
    <p:sldId id="406" r:id="rId21"/>
    <p:sldId id="435" r:id="rId22"/>
    <p:sldId id="437" r:id="rId23"/>
    <p:sldId id="439" r:id="rId24"/>
    <p:sldId id="438" r:id="rId25"/>
    <p:sldId id="436" r:id="rId26"/>
    <p:sldId id="382" r:id="rId27"/>
    <p:sldId id="445" r:id="rId28"/>
    <p:sldId id="417" r:id="rId29"/>
    <p:sldId id="443" r:id="rId30"/>
    <p:sldId id="373" r:id="rId31"/>
    <p:sldId id="448" r:id="rId32"/>
    <p:sldId id="376" r:id="rId33"/>
    <p:sldId id="428" r:id="rId34"/>
    <p:sldId id="444" r:id="rId35"/>
    <p:sldId id="42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74" autoAdjust="0"/>
    <p:restoredTop sz="94660"/>
  </p:normalViewPr>
  <p:slideViewPr>
    <p:cSldViewPr snapToGrid="0">
      <p:cViewPr varScale="1">
        <p:scale>
          <a:sx n="43" d="100"/>
          <a:sy n="43" d="100"/>
        </p:scale>
        <p:origin x="68"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2ACB1B-4B19-4954-A068-31261CC3922A}"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BFEC0167-8E21-479C-B93D-5F8039CEC9DF}">
      <dgm:prSet custT="1"/>
      <dgm:spPr/>
      <dgm:t>
        <a:bodyPr/>
        <a:lstStyle/>
        <a:p>
          <a:r>
            <a:rPr lang="en-US" sz="1200" b="1" dirty="0"/>
            <a:t>Communication of clear roles and responsibilities for all members</a:t>
          </a:r>
          <a:endParaRPr lang="en-US" sz="1200" dirty="0"/>
        </a:p>
      </dgm:t>
    </dgm:pt>
    <dgm:pt modelId="{2BCED956-40AE-4930-80BE-10B6E28E11AA}" type="parTrans" cxnId="{5C1F6C23-E367-4B62-8615-B42104F9DFC5}">
      <dgm:prSet/>
      <dgm:spPr/>
      <dgm:t>
        <a:bodyPr/>
        <a:lstStyle/>
        <a:p>
          <a:endParaRPr lang="en-US"/>
        </a:p>
      </dgm:t>
    </dgm:pt>
    <dgm:pt modelId="{1DFC6E16-68F7-473C-9657-5013E5BEF212}" type="sibTrans" cxnId="{5C1F6C23-E367-4B62-8615-B42104F9DFC5}">
      <dgm:prSet/>
      <dgm:spPr/>
      <dgm:t>
        <a:bodyPr/>
        <a:lstStyle/>
        <a:p>
          <a:endParaRPr lang="en-US"/>
        </a:p>
      </dgm:t>
    </dgm:pt>
    <dgm:pt modelId="{802771D0-E7DC-4189-9E36-D0F0E1E0873D}">
      <dgm:prSet/>
      <dgm:spPr/>
      <dgm:t>
        <a:bodyPr/>
        <a:lstStyle/>
        <a:p>
          <a:pPr>
            <a:buFont typeface="+mj-lt"/>
            <a:buAutoNum type="arabicPeriod"/>
          </a:pPr>
          <a:r>
            <a:rPr lang="en-US"/>
            <a:t>Update and adopt formal bylaws and strategic planning documentation clearly articulating the purpose and practices of the Coalition, the steering committee, and each task force (Policy, Crisis Response, Youth Voices, Trauma, Youth Employment, and Family Care)</a:t>
          </a:r>
        </a:p>
      </dgm:t>
    </dgm:pt>
    <dgm:pt modelId="{482E0074-090C-4676-87C6-364583CE1989}" type="parTrans" cxnId="{CF752A90-7DC9-47F0-8719-951BF0795893}">
      <dgm:prSet/>
      <dgm:spPr/>
      <dgm:t>
        <a:bodyPr/>
        <a:lstStyle/>
        <a:p>
          <a:endParaRPr lang="en-US"/>
        </a:p>
      </dgm:t>
    </dgm:pt>
    <dgm:pt modelId="{E09FC1C9-4996-4901-A046-5C832038CCCD}" type="sibTrans" cxnId="{CF752A90-7DC9-47F0-8719-951BF0795893}">
      <dgm:prSet/>
      <dgm:spPr/>
      <dgm:t>
        <a:bodyPr/>
        <a:lstStyle/>
        <a:p>
          <a:endParaRPr lang="en-US"/>
        </a:p>
      </dgm:t>
    </dgm:pt>
    <dgm:pt modelId="{09B4D530-D5B3-4651-9F63-6FB8DB8146FF}">
      <dgm:prSet/>
      <dgm:spPr/>
      <dgm:t>
        <a:bodyPr/>
        <a:lstStyle/>
        <a:p>
          <a:pPr>
            <a:buFont typeface="+mj-lt"/>
            <a:buAutoNum type="arabicPeriod"/>
          </a:pPr>
          <a:r>
            <a:rPr lang="en-US"/>
            <a:t>Publish the bylaws and strategic plan in such a manner that each member and the community have easy access to them</a:t>
          </a:r>
        </a:p>
      </dgm:t>
    </dgm:pt>
    <dgm:pt modelId="{9DCDDA0B-B841-4F08-8275-20A7818C9AAB}" type="parTrans" cxnId="{CB0C0AB6-2F1C-45FD-AAD4-8C8ADA4D46C3}">
      <dgm:prSet/>
      <dgm:spPr/>
      <dgm:t>
        <a:bodyPr/>
        <a:lstStyle/>
        <a:p>
          <a:endParaRPr lang="en-US"/>
        </a:p>
      </dgm:t>
    </dgm:pt>
    <dgm:pt modelId="{6D7F5A3D-BC66-4C51-9DEB-E2CA258A7600}" type="sibTrans" cxnId="{CB0C0AB6-2F1C-45FD-AAD4-8C8ADA4D46C3}">
      <dgm:prSet/>
      <dgm:spPr/>
      <dgm:t>
        <a:bodyPr/>
        <a:lstStyle/>
        <a:p>
          <a:endParaRPr lang="en-US"/>
        </a:p>
      </dgm:t>
    </dgm:pt>
    <dgm:pt modelId="{6BE65EBB-3D46-4A95-B4E0-AEFD6603CF24}">
      <dgm:prSet custT="1"/>
      <dgm:spPr/>
      <dgm:t>
        <a:bodyPr/>
        <a:lstStyle/>
        <a:p>
          <a:r>
            <a:rPr lang="en-US" sz="1200" b="1" dirty="0"/>
            <a:t>Inclusive membership</a:t>
          </a:r>
          <a:endParaRPr lang="en-US" sz="1200" dirty="0"/>
        </a:p>
      </dgm:t>
    </dgm:pt>
    <dgm:pt modelId="{6B03E1AA-05A0-4E6B-BB31-B118114A0EA1}" type="parTrans" cxnId="{84DE4A94-6F24-4590-B3A9-F94DEC01B4EF}">
      <dgm:prSet/>
      <dgm:spPr/>
      <dgm:t>
        <a:bodyPr/>
        <a:lstStyle/>
        <a:p>
          <a:endParaRPr lang="en-US"/>
        </a:p>
      </dgm:t>
    </dgm:pt>
    <dgm:pt modelId="{3BC3AA04-DD0C-4BD4-8056-57388811AAB0}" type="sibTrans" cxnId="{84DE4A94-6F24-4590-B3A9-F94DEC01B4EF}">
      <dgm:prSet/>
      <dgm:spPr/>
      <dgm:t>
        <a:bodyPr/>
        <a:lstStyle/>
        <a:p>
          <a:endParaRPr lang="en-US"/>
        </a:p>
      </dgm:t>
    </dgm:pt>
    <dgm:pt modelId="{A945F2DB-D408-4B1E-A621-B883BA28B7D8}">
      <dgm:prSet/>
      <dgm:spPr/>
      <dgm:t>
        <a:bodyPr/>
        <a:lstStyle/>
        <a:p>
          <a:pPr>
            <a:buFont typeface="+mj-lt"/>
            <a:buAutoNum type="arabicPeriod"/>
          </a:pPr>
          <a:r>
            <a:rPr lang="en-US"/>
            <a:t>Create an easily accessible Coalition member directory that is updated annually</a:t>
          </a:r>
        </a:p>
      </dgm:t>
    </dgm:pt>
    <dgm:pt modelId="{D310D111-5373-4938-90B4-8E125A82B3B4}" type="parTrans" cxnId="{658D7088-880D-4D3F-9B62-87D58E0D19CD}">
      <dgm:prSet/>
      <dgm:spPr/>
      <dgm:t>
        <a:bodyPr/>
        <a:lstStyle/>
        <a:p>
          <a:endParaRPr lang="en-US"/>
        </a:p>
      </dgm:t>
    </dgm:pt>
    <dgm:pt modelId="{53B8D8CB-0EE5-4905-A1EB-678C84387195}" type="sibTrans" cxnId="{658D7088-880D-4D3F-9B62-87D58E0D19CD}">
      <dgm:prSet/>
      <dgm:spPr/>
      <dgm:t>
        <a:bodyPr/>
        <a:lstStyle/>
        <a:p>
          <a:endParaRPr lang="en-US"/>
        </a:p>
      </dgm:t>
    </dgm:pt>
    <dgm:pt modelId="{2159EE8C-9F87-4FF5-BB43-AD496F3359FB}">
      <dgm:prSet/>
      <dgm:spPr/>
      <dgm:t>
        <a:bodyPr/>
        <a:lstStyle/>
        <a:p>
          <a:pPr>
            <a:buFont typeface="+mj-lt"/>
            <a:buAutoNum type="arabicPeriod"/>
          </a:pPr>
          <a:r>
            <a:rPr lang="en-US"/>
            <a:t>Proactively engage and re-engage organizations that have been involved in the Coalition over time, inviting their active participation in task forces aligned with their work and communicating expectations for membership</a:t>
          </a:r>
        </a:p>
      </dgm:t>
    </dgm:pt>
    <dgm:pt modelId="{D6D239DB-19C4-49FB-A727-1D6FF8625859}" type="parTrans" cxnId="{286680E0-1C10-41BD-908B-F4DD533CCF18}">
      <dgm:prSet/>
      <dgm:spPr/>
      <dgm:t>
        <a:bodyPr/>
        <a:lstStyle/>
        <a:p>
          <a:endParaRPr lang="en-US"/>
        </a:p>
      </dgm:t>
    </dgm:pt>
    <dgm:pt modelId="{07DCB3E8-6C4C-4DF6-843F-2EB179F78777}" type="sibTrans" cxnId="{286680E0-1C10-41BD-908B-F4DD533CCF18}">
      <dgm:prSet/>
      <dgm:spPr/>
      <dgm:t>
        <a:bodyPr/>
        <a:lstStyle/>
        <a:p>
          <a:endParaRPr lang="en-US"/>
        </a:p>
      </dgm:t>
    </dgm:pt>
    <dgm:pt modelId="{8070F4A9-F87F-425E-927C-599063FDBCB1}">
      <dgm:prSet/>
      <dgm:spPr/>
      <dgm:t>
        <a:bodyPr/>
        <a:lstStyle/>
        <a:p>
          <a:pPr>
            <a:buFont typeface="+mj-lt"/>
            <a:buAutoNum type="arabicPeriod"/>
          </a:pPr>
          <a:r>
            <a:rPr lang="en-US"/>
            <a:t>Provide opportunities, and incentives where available and applicable, for youth and families (the community) to engage with the Coalition</a:t>
          </a:r>
        </a:p>
      </dgm:t>
    </dgm:pt>
    <dgm:pt modelId="{5C0D80BC-CA2C-473B-8CBB-5C4BA0711194}" type="parTrans" cxnId="{8D52B774-0B50-42BD-8062-7BE1E1C1C8D4}">
      <dgm:prSet/>
      <dgm:spPr/>
      <dgm:t>
        <a:bodyPr/>
        <a:lstStyle/>
        <a:p>
          <a:endParaRPr lang="en-US"/>
        </a:p>
      </dgm:t>
    </dgm:pt>
    <dgm:pt modelId="{63EE23A6-AC57-4DBB-A95A-90402C154B8A}" type="sibTrans" cxnId="{8D52B774-0B50-42BD-8062-7BE1E1C1C8D4}">
      <dgm:prSet/>
      <dgm:spPr/>
      <dgm:t>
        <a:bodyPr/>
        <a:lstStyle/>
        <a:p>
          <a:endParaRPr lang="en-US"/>
        </a:p>
      </dgm:t>
    </dgm:pt>
    <dgm:pt modelId="{908B86D3-B894-4F83-A256-AF51347F745F}">
      <dgm:prSet custT="1"/>
      <dgm:spPr/>
      <dgm:t>
        <a:bodyPr/>
        <a:lstStyle/>
        <a:p>
          <a:r>
            <a:rPr lang="en-US" sz="1200" b="1" dirty="0"/>
            <a:t>Integrated systems and collaboration</a:t>
          </a:r>
          <a:endParaRPr lang="en-US" sz="1200" dirty="0"/>
        </a:p>
      </dgm:t>
    </dgm:pt>
    <dgm:pt modelId="{8A500D66-2D90-4DC6-B16A-414B97420F0A}" type="parTrans" cxnId="{2855B30E-8811-434E-9457-888A8201FA6A}">
      <dgm:prSet/>
      <dgm:spPr/>
      <dgm:t>
        <a:bodyPr/>
        <a:lstStyle/>
        <a:p>
          <a:endParaRPr lang="en-US"/>
        </a:p>
      </dgm:t>
    </dgm:pt>
    <dgm:pt modelId="{9B04D16F-B3A1-45CC-8815-2CE732C20F07}" type="sibTrans" cxnId="{2855B30E-8811-434E-9457-888A8201FA6A}">
      <dgm:prSet/>
      <dgm:spPr/>
      <dgm:t>
        <a:bodyPr/>
        <a:lstStyle/>
        <a:p>
          <a:endParaRPr lang="en-US"/>
        </a:p>
      </dgm:t>
    </dgm:pt>
    <dgm:pt modelId="{0308ABA1-A401-4865-AD81-979BD0433BAE}">
      <dgm:prSet/>
      <dgm:spPr/>
      <dgm:t>
        <a:bodyPr/>
        <a:lstStyle/>
        <a:p>
          <a:pPr>
            <a:buFont typeface="+mj-lt"/>
            <a:buAutoNum type="arabicPeriod"/>
          </a:pPr>
          <a:r>
            <a:rPr lang="en-US"/>
            <a:t>Continue to structure Coalition meetings to focus on task forces and members sharing opportunities, challenges, and progress related to strategic initiatives</a:t>
          </a:r>
        </a:p>
      </dgm:t>
    </dgm:pt>
    <dgm:pt modelId="{ACE17FBC-172D-46BB-994E-0C494A5487BB}" type="parTrans" cxnId="{0924503F-05A7-4634-BE9E-4C19B7D80F5F}">
      <dgm:prSet/>
      <dgm:spPr/>
      <dgm:t>
        <a:bodyPr/>
        <a:lstStyle/>
        <a:p>
          <a:endParaRPr lang="en-US"/>
        </a:p>
      </dgm:t>
    </dgm:pt>
    <dgm:pt modelId="{07C150C9-CE20-4F07-8B08-D2591D1BD3B9}" type="sibTrans" cxnId="{0924503F-05A7-4634-BE9E-4C19B7D80F5F}">
      <dgm:prSet/>
      <dgm:spPr/>
      <dgm:t>
        <a:bodyPr/>
        <a:lstStyle/>
        <a:p>
          <a:endParaRPr lang="en-US"/>
        </a:p>
      </dgm:t>
    </dgm:pt>
    <dgm:pt modelId="{143F5FD2-CD11-406B-978E-49D3E0008C8B}">
      <dgm:prSet/>
      <dgm:spPr/>
      <dgm:t>
        <a:bodyPr/>
        <a:lstStyle/>
        <a:p>
          <a:pPr>
            <a:buFont typeface="+mj-lt"/>
            <a:buAutoNum type="arabicPeriod"/>
          </a:pPr>
          <a:r>
            <a:rPr lang="en-US"/>
            <a:t>Provide central, easily accessible forums (in-person and/or online) where organizations working in this space can share and access resources, best practices, trainings, information about events, etc.</a:t>
          </a:r>
        </a:p>
      </dgm:t>
    </dgm:pt>
    <dgm:pt modelId="{33096FF9-CB0F-47DA-B1F8-21A900D5528B}" type="parTrans" cxnId="{89EC4428-A062-4876-8FD7-B68AAA2A393F}">
      <dgm:prSet/>
      <dgm:spPr/>
      <dgm:t>
        <a:bodyPr/>
        <a:lstStyle/>
        <a:p>
          <a:endParaRPr lang="en-US"/>
        </a:p>
      </dgm:t>
    </dgm:pt>
    <dgm:pt modelId="{86725BEA-7902-4554-B872-F9E738E6BD8A}" type="sibTrans" cxnId="{89EC4428-A062-4876-8FD7-B68AAA2A393F}">
      <dgm:prSet/>
      <dgm:spPr/>
      <dgm:t>
        <a:bodyPr/>
        <a:lstStyle/>
        <a:p>
          <a:endParaRPr lang="en-US"/>
        </a:p>
      </dgm:t>
    </dgm:pt>
    <dgm:pt modelId="{776D227A-CC83-4CDE-8D39-CDD514B006F6}">
      <dgm:prSet/>
      <dgm:spPr/>
      <dgm:t>
        <a:bodyPr/>
        <a:lstStyle/>
        <a:p>
          <a:pPr>
            <a:buFont typeface="+mj-lt"/>
            <a:buAutoNum type="arabicPeriod"/>
          </a:pPr>
          <a:r>
            <a:rPr lang="en-US"/>
            <a:t>Leverage available Coalition funding to support youth violence prevention initiatives that meet the strategic goals of both the Coalition and its member organizations</a:t>
          </a:r>
        </a:p>
      </dgm:t>
    </dgm:pt>
    <dgm:pt modelId="{C264D6EB-117F-4B93-9D6F-07C1302C7538}" type="parTrans" cxnId="{7A595CC4-4E9D-4074-83E4-D8949253E610}">
      <dgm:prSet/>
      <dgm:spPr/>
      <dgm:t>
        <a:bodyPr/>
        <a:lstStyle/>
        <a:p>
          <a:endParaRPr lang="en-US"/>
        </a:p>
      </dgm:t>
    </dgm:pt>
    <dgm:pt modelId="{FEA27295-9F20-4580-9230-37CFEAE6B2EC}" type="sibTrans" cxnId="{7A595CC4-4E9D-4074-83E4-D8949253E610}">
      <dgm:prSet/>
      <dgm:spPr/>
      <dgm:t>
        <a:bodyPr/>
        <a:lstStyle/>
        <a:p>
          <a:endParaRPr lang="en-US"/>
        </a:p>
      </dgm:t>
    </dgm:pt>
    <dgm:pt modelId="{07783E85-4F21-4159-A3D0-220DF396A389}">
      <dgm:prSet/>
      <dgm:spPr/>
      <dgm:t>
        <a:bodyPr/>
        <a:lstStyle/>
        <a:p>
          <a:pPr>
            <a:buFont typeface="+mj-lt"/>
            <a:buAutoNum type="arabicPeriod"/>
          </a:pPr>
          <a:r>
            <a:rPr lang="en-US"/>
            <a:t>Link Coalition members, task force efforts, and the community based on expressed needs</a:t>
          </a:r>
        </a:p>
      </dgm:t>
    </dgm:pt>
    <dgm:pt modelId="{79DDB4EA-4E82-40A8-8FCB-2A254CF84302}" type="parTrans" cxnId="{65A37CD1-A231-4505-904F-47459E12D4A2}">
      <dgm:prSet/>
      <dgm:spPr/>
      <dgm:t>
        <a:bodyPr/>
        <a:lstStyle/>
        <a:p>
          <a:endParaRPr lang="en-US"/>
        </a:p>
      </dgm:t>
    </dgm:pt>
    <dgm:pt modelId="{0FC8B6A1-3451-4C5A-B19E-9FC532B42AE2}" type="sibTrans" cxnId="{65A37CD1-A231-4505-904F-47459E12D4A2}">
      <dgm:prSet/>
      <dgm:spPr/>
      <dgm:t>
        <a:bodyPr/>
        <a:lstStyle/>
        <a:p>
          <a:endParaRPr lang="en-US"/>
        </a:p>
      </dgm:t>
    </dgm:pt>
    <dgm:pt modelId="{8276C66E-FC37-4933-B93C-9C2928D0157D}" type="pres">
      <dgm:prSet presAssocID="{052ACB1B-4B19-4954-A068-31261CC3922A}" presName="Name0" presStyleCnt="0">
        <dgm:presLayoutVars>
          <dgm:dir/>
          <dgm:animLvl val="lvl"/>
          <dgm:resizeHandles val="exact"/>
        </dgm:presLayoutVars>
      </dgm:prSet>
      <dgm:spPr/>
    </dgm:pt>
    <dgm:pt modelId="{8CD0B8CC-DD68-41A1-B0D1-6F21852CA820}" type="pres">
      <dgm:prSet presAssocID="{BFEC0167-8E21-479C-B93D-5F8039CEC9DF}" presName="linNode" presStyleCnt="0"/>
      <dgm:spPr/>
    </dgm:pt>
    <dgm:pt modelId="{B7B14353-F056-4BAC-A530-674A52290F76}" type="pres">
      <dgm:prSet presAssocID="{BFEC0167-8E21-479C-B93D-5F8039CEC9DF}" presName="parentText" presStyleLbl="alignNode1" presStyleIdx="0" presStyleCnt="3">
        <dgm:presLayoutVars>
          <dgm:chMax val="1"/>
          <dgm:bulletEnabled/>
        </dgm:presLayoutVars>
      </dgm:prSet>
      <dgm:spPr/>
    </dgm:pt>
    <dgm:pt modelId="{3354A882-1182-4690-8C16-B629E5DE7978}" type="pres">
      <dgm:prSet presAssocID="{BFEC0167-8E21-479C-B93D-5F8039CEC9DF}" presName="descendantText" presStyleLbl="alignAccFollowNode1" presStyleIdx="0" presStyleCnt="3">
        <dgm:presLayoutVars>
          <dgm:bulletEnabled/>
        </dgm:presLayoutVars>
      </dgm:prSet>
      <dgm:spPr/>
    </dgm:pt>
    <dgm:pt modelId="{E917DA04-A6D2-4D59-BB28-AF688B8B411B}" type="pres">
      <dgm:prSet presAssocID="{1DFC6E16-68F7-473C-9657-5013E5BEF212}" presName="sp" presStyleCnt="0"/>
      <dgm:spPr/>
    </dgm:pt>
    <dgm:pt modelId="{47C8C9D6-F432-4FF1-AD00-A638D24E5B86}" type="pres">
      <dgm:prSet presAssocID="{6BE65EBB-3D46-4A95-B4E0-AEFD6603CF24}" presName="linNode" presStyleCnt="0"/>
      <dgm:spPr/>
    </dgm:pt>
    <dgm:pt modelId="{2D5F7989-2AA9-4D3F-B3BB-B30531533A89}" type="pres">
      <dgm:prSet presAssocID="{6BE65EBB-3D46-4A95-B4E0-AEFD6603CF24}" presName="parentText" presStyleLbl="alignNode1" presStyleIdx="1" presStyleCnt="3">
        <dgm:presLayoutVars>
          <dgm:chMax val="1"/>
          <dgm:bulletEnabled/>
        </dgm:presLayoutVars>
      </dgm:prSet>
      <dgm:spPr/>
    </dgm:pt>
    <dgm:pt modelId="{42809EFB-96EB-4D69-9200-4FD6C616DC27}" type="pres">
      <dgm:prSet presAssocID="{6BE65EBB-3D46-4A95-B4E0-AEFD6603CF24}" presName="descendantText" presStyleLbl="alignAccFollowNode1" presStyleIdx="1" presStyleCnt="3">
        <dgm:presLayoutVars>
          <dgm:bulletEnabled/>
        </dgm:presLayoutVars>
      </dgm:prSet>
      <dgm:spPr/>
    </dgm:pt>
    <dgm:pt modelId="{A1D605D3-EFAA-4A85-9BEF-DFEF00F88338}" type="pres">
      <dgm:prSet presAssocID="{3BC3AA04-DD0C-4BD4-8056-57388811AAB0}" presName="sp" presStyleCnt="0"/>
      <dgm:spPr/>
    </dgm:pt>
    <dgm:pt modelId="{65EC9F46-5A3F-40A2-AA49-396231213049}" type="pres">
      <dgm:prSet presAssocID="{908B86D3-B894-4F83-A256-AF51347F745F}" presName="linNode" presStyleCnt="0"/>
      <dgm:spPr/>
    </dgm:pt>
    <dgm:pt modelId="{A50D9386-1404-45FA-8F9A-4D527B59A032}" type="pres">
      <dgm:prSet presAssocID="{908B86D3-B894-4F83-A256-AF51347F745F}" presName="parentText" presStyleLbl="alignNode1" presStyleIdx="2" presStyleCnt="3">
        <dgm:presLayoutVars>
          <dgm:chMax val="1"/>
          <dgm:bulletEnabled/>
        </dgm:presLayoutVars>
      </dgm:prSet>
      <dgm:spPr/>
    </dgm:pt>
    <dgm:pt modelId="{2107EE93-2869-4683-8B38-23E073E18BFC}" type="pres">
      <dgm:prSet presAssocID="{908B86D3-B894-4F83-A256-AF51347F745F}" presName="descendantText" presStyleLbl="alignAccFollowNode1" presStyleIdx="2" presStyleCnt="3">
        <dgm:presLayoutVars>
          <dgm:bulletEnabled/>
        </dgm:presLayoutVars>
      </dgm:prSet>
      <dgm:spPr/>
    </dgm:pt>
  </dgm:ptLst>
  <dgm:cxnLst>
    <dgm:cxn modelId="{1BD5F106-EBDB-4FA2-91DE-81EC567DBA85}" type="presOf" srcId="{908B86D3-B894-4F83-A256-AF51347F745F}" destId="{A50D9386-1404-45FA-8F9A-4D527B59A032}" srcOrd="0" destOrd="0" presId="urn:microsoft.com/office/officeart/2016/7/layout/VerticalSolidActionList"/>
    <dgm:cxn modelId="{2855B30E-8811-434E-9457-888A8201FA6A}" srcId="{052ACB1B-4B19-4954-A068-31261CC3922A}" destId="{908B86D3-B894-4F83-A256-AF51347F745F}" srcOrd="2" destOrd="0" parTransId="{8A500D66-2D90-4DC6-B16A-414B97420F0A}" sibTransId="{9B04D16F-B3A1-45CC-8815-2CE732C20F07}"/>
    <dgm:cxn modelId="{433BF710-0C1B-4053-91BC-E6890640DA75}" type="presOf" srcId="{6BE65EBB-3D46-4A95-B4E0-AEFD6603CF24}" destId="{2D5F7989-2AA9-4D3F-B3BB-B30531533A89}" srcOrd="0" destOrd="0" presId="urn:microsoft.com/office/officeart/2016/7/layout/VerticalSolidActionList"/>
    <dgm:cxn modelId="{12AAA718-790E-4C39-9C9F-68B36F23D3C9}" type="presOf" srcId="{0308ABA1-A401-4865-AD81-979BD0433BAE}" destId="{2107EE93-2869-4683-8B38-23E073E18BFC}" srcOrd="0" destOrd="0" presId="urn:microsoft.com/office/officeart/2016/7/layout/VerticalSolidActionList"/>
    <dgm:cxn modelId="{5C1F6C23-E367-4B62-8615-B42104F9DFC5}" srcId="{052ACB1B-4B19-4954-A068-31261CC3922A}" destId="{BFEC0167-8E21-479C-B93D-5F8039CEC9DF}" srcOrd="0" destOrd="0" parTransId="{2BCED956-40AE-4930-80BE-10B6E28E11AA}" sibTransId="{1DFC6E16-68F7-473C-9657-5013E5BEF212}"/>
    <dgm:cxn modelId="{89EC4428-A062-4876-8FD7-B68AAA2A393F}" srcId="{908B86D3-B894-4F83-A256-AF51347F745F}" destId="{143F5FD2-CD11-406B-978E-49D3E0008C8B}" srcOrd="1" destOrd="0" parTransId="{33096FF9-CB0F-47DA-B1F8-21A900D5528B}" sibTransId="{86725BEA-7902-4554-B872-F9E738E6BD8A}"/>
    <dgm:cxn modelId="{0924503F-05A7-4634-BE9E-4C19B7D80F5F}" srcId="{908B86D3-B894-4F83-A256-AF51347F745F}" destId="{0308ABA1-A401-4865-AD81-979BD0433BAE}" srcOrd="0" destOrd="0" parTransId="{ACE17FBC-172D-46BB-994E-0C494A5487BB}" sibTransId="{07C150C9-CE20-4F07-8B08-D2591D1BD3B9}"/>
    <dgm:cxn modelId="{0E87BE5B-B02A-410B-8F42-24EE9C37071F}" type="presOf" srcId="{776D227A-CC83-4CDE-8D39-CDD514B006F6}" destId="{2107EE93-2869-4683-8B38-23E073E18BFC}" srcOrd="0" destOrd="2" presId="urn:microsoft.com/office/officeart/2016/7/layout/VerticalSolidActionList"/>
    <dgm:cxn modelId="{1D3FF84E-C2CA-4B0B-91B6-125E21A526DC}" type="presOf" srcId="{07783E85-4F21-4159-A3D0-220DF396A389}" destId="{2107EE93-2869-4683-8B38-23E073E18BFC}" srcOrd="0" destOrd="3" presId="urn:microsoft.com/office/officeart/2016/7/layout/VerticalSolidActionList"/>
    <dgm:cxn modelId="{DBF0C970-3E0D-4946-AF99-B0786073220D}" type="presOf" srcId="{2159EE8C-9F87-4FF5-BB43-AD496F3359FB}" destId="{42809EFB-96EB-4D69-9200-4FD6C616DC27}" srcOrd="0" destOrd="1" presId="urn:microsoft.com/office/officeart/2016/7/layout/VerticalSolidActionList"/>
    <dgm:cxn modelId="{8D52B774-0B50-42BD-8062-7BE1E1C1C8D4}" srcId="{6BE65EBB-3D46-4A95-B4E0-AEFD6603CF24}" destId="{8070F4A9-F87F-425E-927C-599063FDBCB1}" srcOrd="2" destOrd="0" parTransId="{5C0D80BC-CA2C-473B-8CBB-5C4BA0711194}" sibTransId="{63EE23A6-AC57-4DBB-A95A-90402C154B8A}"/>
    <dgm:cxn modelId="{1331E875-5CE1-4DCA-A4FF-A66EEE3613CF}" type="presOf" srcId="{052ACB1B-4B19-4954-A068-31261CC3922A}" destId="{8276C66E-FC37-4933-B93C-9C2928D0157D}" srcOrd="0" destOrd="0" presId="urn:microsoft.com/office/officeart/2016/7/layout/VerticalSolidActionList"/>
    <dgm:cxn modelId="{17CC8E78-7D2B-4F11-AAB0-F2AA64A81538}" type="presOf" srcId="{BFEC0167-8E21-479C-B93D-5F8039CEC9DF}" destId="{B7B14353-F056-4BAC-A530-674A52290F76}" srcOrd="0" destOrd="0" presId="urn:microsoft.com/office/officeart/2016/7/layout/VerticalSolidActionList"/>
    <dgm:cxn modelId="{B51AC084-60B0-4C9E-A620-566FAA07452F}" type="presOf" srcId="{A945F2DB-D408-4B1E-A621-B883BA28B7D8}" destId="{42809EFB-96EB-4D69-9200-4FD6C616DC27}" srcOrd="0" destOrd="0" presId="urn:microsoft.com/office/officeart/2016/7/layout/VerticalSolidActionList"/>
    <dgm:cxn modelId="{6EEA7786-1031-41C4-A4A7-8216494B099E}" type="presOf" srcId="{143F5FD2-CD11-406B-978E-49D3E0008C8B}" destId="{2107EE93-2869-4683-8B38-23E073E18BFC}" srcOrd="0" destOrd="1" presId="urn:microsoft.com/office/officeart/2016/7/layout/VerticalSolidActionList"/>
    <dgm:cxn modelId="{658D7088-880D-4D3F-9B62-87D58E0D19CD}" srcId="{6BE65EBB-3D46-4A95-B4E0-AEFD6603CF24}" destId="{A945F2DB-D408-4B1E-A621-B883BA28B7D8}" srcOrd="0" destOrd="0" parTransId="{D310D111-5373-4938-90B4-8E125A82B3B4}" sibTransId="{53B8D8CB-0EE5-4905-A1EB-678C84387195}"/>
    <dgm:cxn modelId="{CF752A90-7DC9-47F0-8719-951BF0795893}" srcId="{BFEC0167-8E21-479C-B93D-5F8039CEC9DF}" destId="{802771D0-E7DC-4189-9E36-D0F0E1E0873D}" srcOrd="0" destOrd="0" parTransId="{482E0074-090C-4676-87C6-364583CE1989}" sibTransId="{E09FC1C9-4996-4901-A046-5C832038CCCD}"/>
    <dgm:cxn modelId="{84DE4A94-6F24-4590-B3A9-F94DEC01B4EF}" srcId="{052ACB1B-4B19-4954-A068-31261CC3922A}" destId="{6BE65EBB-3D46-4A95-B4E0-AEFD6603CF24}" srcOrd="1" destOrd="0" parTransId="{6B03E1AA-05A0-4E6B-BB31-B118114A0EA1}" sibTransId="{3BC3AA04-DD0C-4BD4-8056-57388811AAB0}"/>
    <dgm:cxn modelId="{CB0C0AB6-2F1C-45FD-AAD4-8C8ADA4D46C3}" srcId="{BFEC0167-8E21-479C-B93D-5F8039CEC9DF}" destId="{09B4D530-D5B3-4651-9F63-6FB8DB8146FF}" srcOrd="1" destOrd="0" parTransId="{9DCDDA0B-B841-4F08-8275-20A7818C9AAB}" sibTransId="{6D7F5A3D-BC66-4C51-9DEB-E2CA258A7600}"/>
    <dgm:cxn modelId="{7A595CC4-4E9D-4074-83E4-D8949253E610}" srcId="{908B86D3-B894-4F83-A256-AF51347F745F}" destId="{776D227A-CC83-4CDE-8D39-CDD514B006F6}" srcOrd="2" destOrd="0" parTransId="{C264D6EB-117F-4B93-9D6F-07C1302C7538}" sibTransId="{FEA27295-9F20-4580-9230-37CFEAE6B2EC}"/>
    <dgm:cxn modelId="{C88AF6CB-3621-4B14-B5BE-4896193FF079}" type="presOf" srcId="{8070F4A9-F87F-425E-927C-599063FDBCB1}" destId="{42809EFB-96EB-4D69-9200-4FD6C616DC27}" srcOrd="0" destOrd="2" presId="urn:microsoft.com/office/officeart/2016/7/layout/VerticalSolidActionList"/>
    <dgm:cxn modelId="{65A37CD1-A231-4505-904F-47459E12D4A2}" srcId="{908B86D3-B894-4F83-A256-AF51347F745F}" destId="{07783E85-4F21-4159-A3D0-220DF396A389}" srcOrd="3" destOrd="0" parTransId="{79DDB4EA-4E82-40A8-8FCB-2A254CF84302}" sibTransId="{0FC8B6A1-3451-4C5A-B19E-9FC532B42AE2}"/>
    <dgm:cxn modelId="{B67780D1-46B3-487A-BA99-CAFB731E24FF}" type="presOf" srcId="{802771D0-E7DC-4189-9E36-D0F0E1E0873D}" destId="{3354A882-1182-4690-8C16-B629E5DE7978}" srcOrd="0" destOrd="0" presId="urn:microsoft.com/office/officeart/2016/7/layout/VerticalSolidActionList"/>
    <dgm:cxn modelId="{286680E0-1C10-41BD-908B-F4DD533CCF18}" srcId="{6BE65EBB-3D46-4A95-B4E0-AEFD6603CF24}" destId="{2159EE8C-9F87-4FF5-BB43-AD496F3359FB}" srcOrd="1" destOrd="0" parTransId="{D6D239DB-19C4-49FB-A727-1D6FF8625859}" sibTransId="{07DCB3E8-6C4C-4DF6-843F-2EB179F78777}"/>
    <dgm:cxn modelId="{0DC963FA-E49F-4310-BBA5-4A485CB4FA4E}" type="presOf" srcId="{09B4D530-D5B3-4651-9F63-6FB8DB8146FF}" destId="{3354A882-1182-4690-8C16-B629E5DE7978}" srcOrd="0" destOrd="1" presId="urn:microsoft.com/office/officeart/2016/7/layout/VerticalSolidActionList"/>
    <dgm:cxn modelId="{1F806BA6-D7CE-4E46-80F5-4B0AE57CA2BC}" type="presParOf" srcId="{8276C66E-FC37-4933-B93C-9C2928D0157D}" destId="{8CD0B8CC-DD68-41A1-B0D1-6F21852CA820}" srcOrd="0" destOrd="0" presId="urn:microsoft.com/office/officeart/2016/7/layout/VerticalSolidActionList"/>
    <dgm:cxn modelId="{9948EEC7-BF6A-4EC2-9E8E-D629DEB9C42D}" type="presParOf" srcId="{8CD0B8CC-DD68-41A1-B0D1-6F21852CA820}" destId="{B7B14353-F056-4BAC-A530-674A52290F76}" srcOrd="0" destOrd="0" presId="urn:microsoft.com/office/officeart/2016/7/layout/VerticalSolidActionList"/>
    <dgm:cxn modelId="{66ED3DDE-B878-4D5F-84A5-A5124673F9A5}" type="presParOf" srcId="{8CD0B8CC-DD68-41A1-B0D1-6F21852CA820}" destId="{3354A882-1182-4690-8C16-B629E5DE7978}" srcOrd="1" destOrd="0" presId="urn:microsoft.com/office/officeart/2016/7/layout/VerticalSolidActionList"/>
    <dgm:cxn modelId="{1173C709-7986-453F-8DAF-68885FDA65CD}" type="presParOf" srcId="{8276C66E-FC37-4933-B93C-9C2928D0157D}" destId="{E917DA04-A6D2-4D59-BB28-AF688B8B411B}" srcOrd="1" destOrd="0" presId="urn:microsoft.com/office/officeart/2016/7/layout/VerticalSolidActionList"/>
    <dgm:cxn modelId="{140094C4-1C74-41EC-AE82-D0097C410BCE}" type="presParOf" srcId="{8276C66E-FC37-4933-B93C-9C2928D0157D}" destId="{47C8C9D6-F432-4FF1-AD00-A638D24E5B86}" srcOrd="2" destOrd="0" presId="urn:microsoft.com/office/officeart/2016/7/layout/VerticalSolidActionList"/>
    <dgm:cxn modelId="{2A4F37EF-6A91-4754-81D0-CB2F866F2DF6}" type="presParOf" srcId="{47C8C9D6-F432-4FF1-AD00-A638D24E5B86}" destId="{2D5F7989-2AA9-4D3F-B3BB-B30531533A89}" srcOrd="0" destOrd="0" presId="urn:microsoft.com/office/officeart/2016/7/layout/VerticalSolidActionList"/>
    <dgm:cxn modelId="{91F047ED-B60E-4D0F-8CCE-8D338F1B4232}" type="presParOf" srcId="{47C8C9D6-F432-4FF1-AD00-A638D24E5B86}" destId="{42809EFB-96EB-4D69-9200-4FD6C616DC27}" srcOrd="1" destOrd="0" presId="urn:microsoft.com/office/officeart/2016/7/layout/VerticalSolidActionList"/>
    <dgm:cxn modelId="{56C9BF55-AF2C-41AE-AFF0-826DABC084C4}" type="presParOf" srcId="{8276C66E-FC37-4933-B93C-9C2928D0157D}" destId="{A1D605D3-EFAA-4A85-9BEF-DFEF00F88338}" srcOrd="3" destOrd="0" presId="urn:microsoft.com/office/officeart/2016/7/layout/VerticalSolidActionList"/>
    <dgm:cxn modelId="{2C11F0BD-0A3B-4370-982D-7DA6B8FABA30}" type="presParOf" srcId="{8276C66E-FC37-4933-B93C-9C2928D0157D}" destId="{65EC9F46-5A3F-40A2-AA49-396231213049}" srcOrd="4" destOrd="0" presId="urn:microsoft.com/office/officeart/2016/7/layout/VerticalSolidActionList"/>
    <dgm:cxn modelId="{13002E9A-EC95-4CD8-A757-3C9B4AF82EC1}" type="presParOf" srcId="{65EC9F46-5A3F-40A2-AA49-396231213049}" destId="{A50D9386-1404-45FA-8F9A-4D527B59A032}" srcOrd="0" destOrd="0" presId="urn:microsoft.com/office/officeart/2016/7/layout/VerticalSolidActionList"/>
    <dgm:cxn modelId="{7B29EDFD-DC74-4069-B700-9CC2C2B6909A}" type="presParOf" srcId="{65EC9F46-5A3F-40A2-AA49-396231213049}" destId="{2107EE93-2869-4683-8B38-23E073E18BF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6B2B95-8AE5-4CAA-B068-20A66113C9C4}"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2CF04EC3-E4B5-43C7-B365-63E5006B2836}">
      <dgm:prSet/>
      <dgm:spPr/>
      <dgm:t>
        <a:bodyPr/>
        <a:lstStyle/>
        <a:p>
          <a:r>
            <a:rPr lang="en-US"/>
            <a:t>VOICES, Corp</a:t>
          </a:r>
        </a:p>
      </dgm:t>
    </dgm:pt>
    <dgm:pt modelId="{D67AA72A-672E-4A6B-8181-CB1D1971D6C9}" type="parTrans" cxnId="{443BD6E6-6806-4717-910B-B2AE3295655B}">
      <dgm:prSet/>
      <dgm:spPr/>
      <dgm:t>
        <a:bodyPr/>
        <a:lstStyle/>
        <a:p>
          <a:endParaRPr lang="en-US"/>
        </a:p>
      </dgm:t>
    </dgm:pt>
    <dgm:pt modelId="{18F75688-4A5A-4467-843B-D409FB3FBBB3}" type="sibTrans" cxnId="{443BD6E6-6806-4717-910B-B2AE3295655B}">
      <dgm:prSet/>
      <dgm:spPr/>
      <dgm:t>
        <a:bodyPr/>
        <a:lstStyle/>
        <a:p>
          <a:endParaRPr lang="en-US"/>
        </a:p>
      </dgm:t>
    </dgm:pt>
    <dgm:pt modelId="{73838A5E-2CD4-4D66-82B9-EF647A15A4AF}">
      <dgm:prSet/>
      <dgm:spPr/>
      <dgm:t>
        <a:bodyPr/>
        <a:lstStyle/>
        <a:p>
          <a:r>
            <a:rPr lang="en-US"/>
            <a:t>Inner Beauty</a:t>
          </a:r>
        </a:p>
      </dgm:t>
    </dgm:pt>
    <dgm:pt modelId="{E50A5CBE-B9A2-444C-B64B-3A90D6D18113}" type="parTrans" cxnId="{AEE9568C-4D7D-4801-9858-A51A76876E16}">
      <dgm:prSet/>
      <dgm:spPr/>
      <dgm:t>
        <a:bodyPr/>
        <a:lstStyle/>
        <a:p>
          <a:endParaRPr lang="en-US"/>
        </a:p>
      </dgm:t>
    </dgm:pt>
    <dgm:pt modelId="{8200DD0E-891A-4EB2-9086-B2565E6237B5}" type="sibTrans" cxnId="{AEE9568C-4D7D-4801-9858-A51A76876E16}">
      <dgm:prSet/>
      <dgm:spPr/>
      <dgm:t>
        <a:bodyPr/>
        <a:lstStyle/>
        <a:p>
          <a:endParaRPr lang="en-US"/>
        </a:p>
      </dgm:t>
    </dgm:pt>
    <dgm:pt modelId="{8721926F-ACC4-41DC-BD2D-102604564B07}">
      <dgm:prSet/>
      <dgm:spPr/>
      <dgm:t>
        <a:bodyPr/>
        <a:lstStyle/>
        <a:p>
          <a:r>
            <a:rPr lang="en-US"/>
            <a:t>Chin Community of Indiana</a:t>
          </a:r>
        </a:p>
      </dgm:t>
    </dgm:pt>
    <dgm:pt modelId="{EECBD353-9DE0-4410-AA83-2903FD76E9EC}" type="parTrans" cxnId="{4A886D31-F0D6-4620-8101-66B3C698804B}">
      <dgm:prSet/>
      <dgm:spPr/>
      <dgm:t>
        <a:bodyPr/>
        <a:lstStyle/>
        <a:p>
          <a:endParaRPr lang="en-US"/>
        </a:p>
      </dgm:t>
    </dgm:pt>
    <dgm:pt modelId="{E82F7B60-A98B-47C0-AC64-79BD77B2F187}" type="sibTrans" cxnId="{4A886D31-F0D6-4620-8101-66B3C698804B}">
      <dgm:prSet/>
      <dgm:spPr/>
      <dgm:t>
        <a:bodyPr/>
        <a:lstStyle/>
        <a:p>
          <a:endParaRPr lang="en-US"/>
        </a:p>
      </dgm:t>
    </dgm:pt>
    <dgm:pt modelId="{556E70E2-6C99-4197-BEDF-A5472996C244}">
      <dgm:prSet/>
      <dgm:spPr/>
      <dgm:t>
        <a:bodyPr/>
        <a:lstStyle/>
        <a:p>
          <a:r>
            <a:rPr lang="en-US"/>
            <a:t>Mackida Loveal and Trip Outreach Center</a:t>
          </a:r>
        </a:p>
      </dgm:t>
    </dgm:pt>
    <dgm:pt modelId="{8B08E45B-5D49-4053-A02C-5D1027759ADB}" type="parTrans" cxnId="{BDEA9BBE-B6C9-4BF0-A3ED-F89FCCAEF556}">
      <dgm:prSet/>
      <dgm:spPr/>
      <dgm:t>
        <a:bodyPr/>
        <a:lstStyle/>
        <a:p>
          <a:endParaRPr lang="en-US"/>
        </a:p>
      </dgm:t>
    </dgm:pt>
    <dgm:pt modelId="{78567229-CF06-4BFE-A5F5-7B135FD7522A}" type="sibTrans" cxnId="{BDEA9BBE-B6C9-4BF0-A3ED-F89FCCAEF556}">
      <dgm:prSet/>
      <dgm:spPr/>
      <dgm:t>
        <a:bodyPr/>
        <a:lstStyle/>
        <a:p>
          <a:endParaRPr lang="en-US"/>
        </a:p>
      </dgm:t>
    </dgm:pt>
    <dgm:pt modelId="{D250218C-B26E-497D-AA95-38F8951EAA6E}">
      <dgm:prSet/>
      <dgm:spPr/>
      <dgm:t>
        <a:bodyPr/>
        <a:lstStyle/>
        <a:p>
          <a:r>
            <a:rPr lang="en-US"/>
            <a:t>Genesys Solutions</a:t>
          </a:r>
        </a:p>
      </dgm:t>
    </dgm:pt>
    <dgm:pt modelId="{037723DB-BC2D-4706-8FA3-A967DBB1163C}" type="parTrans" cxnId="{80925D2F-FE06-42D1-9D1F-2F564942F1F0}">
      <dgm:prSet/>
      <dgm:spPr/>
      <dgm:t>
        <a:bodyPr/>
        <a:lstStyle/>
        <a:p>
          <a:endParaRPr lang="en-US"/>
        </a:p>
      </dgm:t>
    </dgm:pt>
    <dgm:pt modelId="{753595EA-E906-4A3E-9255-05A9AC061E01}" type="sibTrans" cxnId="{80925D2F-FE06-42D1-9D1F-2F564942F1F0}">
      <dgm:prSet/>
      <dgm:spPr/>
      <dgm:t>
        <a:bodyPr/>
        <a:lstStyle/>
        <a:p>
          <a:endParaRPr lang="en-US"/>
        </a:p>
      </dgm:t>
    </dgm:pt>
    <dgm:pt modelId="{3C67AADC-D8B1-4E14-92B2-2B767E73A304}">
      <dgm:prSet/>
      <dgm:spPr/>
      <dgm:t>
        <a:bodyPr/>
        <a:lstStyle/>
        <a:p>
          <a:r>
            <a:rPr lang="en-US"/>
            <a:t>Can We Ryde, Inc</a:t>
          </a:r>
        </a:p>
      </dgm:t>
    </dgm:pt>
    <dgm:pt modelId="{9569B25C-CC29-4E61-8B3B-A7C84C51F640}" type="parTrans" cxnId="{06EB56BA-DB69-4641-8B90-290B6ADE8F0C}">
      <dgm:prSet/>
      <dgm:spPr/>
      <dgm:t>
        <a:bodyPr/>
        <a:lstStyle/>
        <a:p>
          <a:endParaRPr lang="en-US"/>
        </a:p>
      </dgm:t>
    </dgm:pt>
    <dgm:pt modelId="{C30F2006-A509-463B-9D5B-B4D01BF1DFBE}" type="sibTrans" cxnId="{06EB56BA-DB69-4641-8B90-290B6ADE8F0C}">
      <dgm:prSet/>
      <dgm:spPr/>
      <dgm:t>
        <a:bodyPr/>
        <a:lstStyle/>
        <a:p>
          <a:endParaRPr lang="en-US"/>
        </a:p>
      </dgm:t>
    </dgm:pt>
    <dgm:pt modelId="{D6B3CF85-E56E-4F25-B907-A59953409D57}">
      <dgm:prSet/>
      <dgm:spPr/>
      <dgm:t>
        <a:bodyPr/>
        <a:lstStyle/>
        <a:p>
          <a:r>
            <a:rPr lang="en-US"/>
            <a:t>Let Them Talk</a:t>
          </a:r>
        </a:p>
      </dgm:t>
    </dgm:pt>
    <dgm:pt modelId="{26B0C036-A98E-412C-AEB9-4239EB144B90}" type="parTrans" cxnId="{9CE10EC3-239A-4456-AA2B-7B0FE3A287CC}">
      <dgm:prSet/>
      <dgm:spPr/>
      <dgm:t>
        <a:bodyPr/>
        <a:lstStyle/>
        <a:p>
          <a:endParaRPr lang="en-US"/>
        </a:p>
      </dgm:t>
    </dgm:pt>
    <dgm:pt modelId="{36FF3592-12D6-4BF3-A8A5-6F02BD98950B}" type="sibTrans" cxnId="{9CE10EC3-239A-4456-AA2B-7B0FE3A287CC}">
      <dgm:prSet/>
      <dgm:spPr/>
      <dgm:t>
        <a:bodyPr/>
        <a:lstStyle/>
        <a:p>
          <a:endParaRPr lang="en-US"/>
        </a:p>
      </dgm:t>
    </dgm:pt>
    <dgm:pt modelId="{3C161EA3-E89D-4757-8DC1-C6C5D9ACA88B}">
      <dgm:prSet/>
      <dgm:spPr/>
      <dgm:t>
        <a:bodyPr/>
        <a:lstStyle/>
        <a:p>
          <a:r>
            <a:rPr lang="en-US"/>
            <a:t>We Bloom (Discovery Café)</a:t>
          </a:r>
        </a:p>
      </dgm:t>
    </dgm:pt>
    <dgm:pt modelId="{A99A9D97-0AAE-4991-9584-700086E4715E}" type="parTrans" cxnId="{F6EC9E8B-7E5E-441E-AA0E-8D27FA515C0B}">
      <dgm:prSet/>
      <dgm:spPr/>
      <dgm:t>
        <a:bodyPr/>
        <a:lstStyle/>
        <a:p>
          <a:endParaRPr lang="en-US"/>
        </a:p>
      </dgm:t>
    </dgm:pt>
    <dgm:pt modelId="{8A29A4D2-FE20-40A2-944C-B9A8AF2841F9}" type="sibTrans" cxnId="{F6EC9E8B-7E5E-441E-AA0E-8D27FA515C0B}">
      <dgm:prSet/>
      <dgm:spPr/>
      <dgm:t>
        <a:bodyPr/>
        <a:lstStyle/>
        <a:p>
          <a:endParaRPr lang="en-US"/>
        </a:p>
      </dgm:t>
    </dgm:pt>
    <dgm:pt modelId="{775F6180-D145-40E7-A52E-2AC66D41E601}">
      <dgm:prSet/>
      <dgm:spPr/>
      <dgm:t>
        <a:bodyPr/>
        <a:lstStyle/>
        <a:p>
          <a:r>
            <a:rPr lang="en-US"/>
            <a:t>Black and Latino Policy Institute</a:t>
          </a:r>
        </a:p>
      </dgm:t>
    </dgm:pt>
    <dgm:pt modelId="{C505ECFF-22F8-471C-A11A-AAE58B8E1145}" type="parTrans" cxnId="{71A264FC-586D-4174-8D39-92DB246002A7}">
      <dgm:prSet/>
      <dgm:spPr/>
      <dgm:t>
        <a:bodyPr/>
        <a:lstStyle/>
        <a:p>
          <a:endParaRPr lang="en-US"/>
        </a:p>
      </dgm:t>
    </dgm:pt>
    <dgm:pt modelId="{373828A6-DFB7-4A70-8C1E-4BFD33028741}" type="sibTrans" cxnId="{71A264FC-586D-4174-8D39-92DB246002A7}">
      <dgm:prSet/>
      <dgm:spPr/>
      <dgm:t>
        <a:bodyPr/>
        <a:lstStyle/>
        <a:p>
          <a:endParaRPr lang="en-US"/>
        </a:p>
      </dgm:t>
    </dgm:pt>
    <dgm:pt modelId="{DE86B9A7-83A9-4CE2-8A7A-6133666293A8}" type="pres">
      <dgm:prSet presAssocID="{E76B2B95-8AE5-4CAA-B068-20A66113C9C4}" presName="vert0" presStyleCnt="0">
        <dgm:presLayoutVars>
          <dgm:dir/>
          <dgm:animOne val="branch"/>
          <dgm:animLvl val="lvl"/>
        </dgm:presLayoutVars>
      </dgm:prSet>
      <dgm:spPr/>
    </dgm:pt>
    <dgm:pt modelId="{9F860265-EF5A-46CA-BFEE-870D30FD08B1}" type="pres">
      <dgm:prSet presAssocID="{2CF04EC3-E4B5-43C7-B365-63E5006B2836}" presName="thickLine" presStyleLbl="alignNode1" presStyleIdx="0" presStyleCnt="9"/>
      <dgm:spPr/>
    </dgm:pt>
    <dgm:pt modelId="{2C882978-5419-4A42-BCC6-FD57EB3A9F01}" type="pres">
      <dgm:prSet presAssocID="{2CF04EC3-E4B5-43C7-B365-63E5006B2836}" presName="horz1" presStyleCnt="0"/>
      <dgm:spPr/>
    </dgm:pt>
    <dgm:pt modelId="{E22468A7-6C1A-4597-8876-68832388F388}" type="pres">
      <dgm:prSet presAssocID="{2CF04EC3-E4B5-43C7-B365-63E5006B2836}" presName="tx1" presStyleLbl="revTx" presStyleIdx="0" presStyleCnt="9"/>
      <dgm:spPr/>
    </dgm:pt>
    <dgm:pt modelId="{4B13EDF4-8FB9-4EEA-8486-9C981082A069}" type="pres">
      <dgm:prSet presAssocID="{2CF04EC3-E4B5-43C7-B365-63E5006B2836}" presName="vert1" presStyleCnt="0"/>
      <dgm:spPr/>
    </dgm:pt>
    <dgm:pt modelId="{960183AB-7FBF-4C7A-BEC5-637B4B68A21C}" type="pres">
      <dgm:prSet presAssocID="{73838A5E-2CD4-4D66-82B9-EF647A15A4AF}" presName="thickLine" presStyleLbl="alignNode1" presStyleIdx="1" presStyleCnt="9"/>
      <dgm:spPr/>
    </dgm:pt>
    <dgm:pt modelId="{E75403F3-0EED-42D5-8BD5-CC271CF6DCC2}" type="pres">
      <dgm:prSet presAssocID="{73838A5E-2CD4-4D66-82B9-EF647A15A4AF}" presName="horz1" presStyleCnt="0"/>
      <dgm:spPr/>
    </dgm:pt>
    <dgm:pt modelId="{32B7D539-0FF1-4A9F-93C6-13EC2BF6A213}" type="pres">
      <dgm:prSet presAssocID="{73838A5E-2CD4-4D66-82B9-EF647A15A4AF}" presName="tx1" presStyleLbl="revTx" presStyleIdx="1" presStyleCnt="9"/>
      <dgm:spPr/>
    </dgm:pt>
    <dgm:pt modelId="{65C1F82E-35DE-423A-BBA9-7128A9EFC11A}" type="pres">
      <dgm:prSet presAssocID="{73838A5E-2CD4-4D66-82B9-EF647A15A4AF}" presName="vert1" presStyleCnt="0"/>
      <dgm:spPr/>
    </dgm:pt>
    <dgm:pt modelId="{FEF4A585-430D-4004-A7DB-909874798510}" type="pres">
      <dgm:prSet presAssocID="{8721926F-ACC4-41DC-BD2D-102604564B07}" presName="thickLine" presStyleLbl="alignNode1" presStyleIdx="2" presStyleCnt="9"/>
      <dgm:spPr/>
    </dgm:pt>
    <dgm:pt modelId="{4281ACEA-368B-4B0F-9356-3DB2B54576F9}" type="pres">
      <dgm:prSet presAssocID="{8721926F-ACC4-41DC-BD2D-102604564B07}" presName="horz1" presStyleCnt="0"/>
      <dgm:spPr/>
    </dgm:pt>
    <dgm:pt modelId="{CC1E2294-4F12-4D2A-AA8A-4B54940EEB6C}" type="pres">
      <dgm:prSet presAssocID="{8721926F-ACC4-41DC-BD2D-102604564B07}" presName="tx1" presStyleLbl="revTx" presStyleIdx="2" presStyleCnt="9"/>
      <dgm:spPr/>
    </dgm:pt>
    <dgm:pt modelId="{039F50F3-EE98-4860-B320-68AEA0E59836}" type="pres">
      <dgm:prSet presAssocID="{8721926F-ACC4-41DC-BD2D-102604564B07}" presName="vert1" presStyleCnt="0"/>
      <dgm:spPr/>
    </dgm:pt>
    <dgm:pt modelId="{4F19D251-9291-4AAE-8191-99C0A3C7AF03}" type="pres">
      <dgm:prSet presAssocID="{556E70E2-6C99-4197-BEDF-A5472996C244}" presName="thickLine" presStyleLbl="alignNode1" presStyleIdx="3" presStyleCnt="9"/>
      <dgm:spPr/>
    </dgm:pt>
    <dgm:pt modelId="{B90C7CE8-0514-4875-9862-3C287DAB9CAE}" type="pres">
      <dgm:prSet presAssocID="{556E70E2-6C99-4197-BEDF-A5472996C244}" presName="horz1" presStyleCnt="0"/>
      <dgm:spPr/>
    </dgm:pt>
    <dgm:pt modelId="{82272EF6-5A69-4039-9E2E-17204DAACF44}" type="pres">
      <dgm:prSet presAssocID="{556E70E2-6C99-4197-BEDF-A5472996C244}" presName="tx1" presStyleLbl="revTx" presStyleIdx="3" presStyleCnt="9"/>
      <dgm:spPr/>
    </dgm:pt>
    <dgm:pt modelId="{151934AF-2BBF-4290-A7BF-BE1DFAAE37DA}" type="pres">
      <dgm:prSet presAssocID="{556E70E2-6C99-4197-BEDF-A5472996C244}" presName="vert1" presStyleCnt="0"/>
      <dgm:spPr/>
    </dgm:pt>
    <dgm:pt modelId="{CD1CDD16-B531-4FDD-9538-3DA4F00C411D}" type="pres">
      <dgm:prSet presAssocID="{D250218C-B26E-497D-AA95-38F8951EAA6E}" presName="thickLine" presStyleLbl="alignNode1" presStyleIdx="4" presStyleCnt="9"/>
      <dgm:spPr/>
    </dgm:pt>
    <dgm:pt modelId="{02E6037A-C564-4387-9380-FB7AE21C9B21}" type="pres">
      <dgm:prSet presAssocID="{D250218C-B26E-497D-AA95-38F8951EAA6E}" presName="horz1" presStyleCnt="0"/>
      <dgm:spPr/>
    </dgm:pt>
    <dgm:pt modelId="{8D0BC8FC-7929-4A4F-8E08-B67B2F8195A8}" type="pres">
      <dgm:prSet presAssocID="{D250218C-B26E-497D-AA95-38F8951EAA6E}" presName="tx1" presStyleLbl="revTx" presStyleIdx="4" presStyleCnt="9"/>
      <dgm:spPr/>
    </dgm:pt>
    <dgm:pt modelId="{42BC8BC3-65BD-482A-A9EB-BA66824B1DF0}" type="pres">
      <dgm:prSet presAssocID="{D250218C-B26E-497D-AA95-38F8951EAA6E}" presName="vert1" presStyleCnt="0"/>
      <dgm:spPr/>
    </dgm:pt>
    <dgm:pt modelId="{E9C6A64B-9C37-4880-BC55-81159B533570}" type="pres">
      <dgm:prSet presAssocID="{3C67AADC-D8B1-4E14-92B2-2B767E73A304}" presName="thickLine" presStyleLbl="alignNode1" presStyleIdx="5" presStyleCnt="9"/>
      <dgm:spPr/>
    </dgm:pt>
    <dgm:pt modelId="{D5217C9C-C011-4869-ACDE-DC9AD5E67A6D}" type="pres">
      <dgm:prSet presAssocID="{3C67AADC-D8B1-4E14-92B2-2B767E73A304}" presName="horz1" presStyleCnt="0"/>
      <dgm:spPr/>
    </dgm:pt>
    <dgm:pt modelId="{1258EE9E-5F1A-4203-8710-0B4A68A6BA22}" type="pres">
      <dgm:prSet presAssocID="{3C67AADC-D8B1-4E14-92B2-2B767E73A304}" presName="tx1" presStyleLbl="revTx" presStyleIdx="5" presStyleCnt="9"/>
      <dgm:spPr/>
    </dgm:pt>
    <dgm:pt modelId="{558C005B-3F5E-4BFC-912D-2EEE99DE516C}" type="pres">
      <dgm:prSet presAssocID="{3C67AADC-D8B1-4E14-92B2-2B767E73A304}" presName="vert1" presStyleCnt="0"/>
      <dgm:spPr/>
    </dgm:pt>
    <dgm:pt modelId="{E548901E-00D2-4F48-82CA-A182DC3671A2}" type="pres">
      <dgm:prSet presAssocID="{D6B3CF85-E56E-4F25-B907-A59953409D57}" presName="thickLine" presStyleLbl="alignNode1" presStyleIdx="6" presStyleCnt="9"/>
      <dgm:spPr/>
    </dgm:pt>
    <dgm:pt modelId="{4EA13C73-9FEC-4D17-8353-1659E4BFA56E}" type="pres">
      <dgm:prSet presAssocID="{D6B3CF85-E56E-4F25-B907-A59953409D57}" presName="horz1" presStyleCnt="0"/>
      <dgm:spPr/>
    </dgm:pt>
    <dgm:pt modelId="{13F11C61-9A0A-4773-82FC-A8F64C6889F4}" type="pres">
      <dgm:prSet presAssocID="{D6B3CF85-E56E-4F25-B907-A59953409D57}" presName="tx1" presStyleLbl="revTx" presStyleIdx="6" presStyleCnt="9"/>
      <dgm:spPr/>
    </dgm:pt>
    <dgm:pt modelId="{C9AC6EC8-6CEE-4B88-B633-4A05B539D51D}" type="pres">
      <dgm:prSet presAssocID="{D6B3CF85-E56E-4F25-B907-A59953409D57}" presName="vert1" presStyleCnt="0"/>
      <dgm:spPr/>
    </dgm:pt>
    <dgm:pt modelId="{5A1146B9-66DD-4C46-B7F8-6E9952839C97}" type="pres">
      <dgm:prSet presAssocID="{3C161EA3-E89D-4757-8DC1-C6C5D9ACA88B}" presName="thickLine" presStyleLbl="alignNode1" presStyleIdx="7" presStyleCnt="9"/>
      <dgm:spPr/>
    </dgm:pt>
    <dgm:pt modelId="{C0A4BEB4-89D9-4507-9FDC-89A6E60FAEEC}" type="pres">
      <dgm:prSet presAssocID="{3C161EA3-E89D-4757-8DC1-C6C5D9ACA88B}" presName="horz1" presStyleCnt="0"/>
      <dgm:spPr/>
    </dgm:pt>
    <dgm:pt modelId="{9484D537-10A4-46FF-8F7D-37E5B4334F5A}" type="pres">
      <dgm:prSet presAssocID="{3C161EA3-E89D-4757-8DC1-C6C5D9ACA88B}" presName="tx1" presStyleLbl="revTx" presStyleIdx="7" presStyleCnt="9"/>
      <dgm:spPr/>
    </dgm:pt>
    <dgm:pt modelId="{53296276-9A44-4554-A1C4-38915D350E98}" type="pres">
      <dgm:prSet presAssocID="{3C161EA3-E89D-4757-8DC1-C6C5D9ACA88B}" presName="vert1" presStyleCnt="0"/>
      <dgm:spPr/>
    </dgm:pt>
    <dgm:pt modelId="{501420DA-5627-47EA-B2B3-02CF82853B09}" type="pres">
      <dgm:prSet presAssocID="{775F6180-D145-40E7-A52E-2AC66D41E601}" presName="thickLine" presStyleLbl="alignNode1" presStyleIdx="8" presStyleCnt="9"/>
      <dgm:spPr/>
    </dgm:pt>
    <dgm:pt modelId="{9FC5E8B8-26FC-45CA-9944-229D47E0B36A}" type="pres">
      <dgm:prSet presAssocID="{775F6180-D145-40E7-A52E-2AC66D41E601}" presName="horz1" presStyleCnt="0"/>
      <dgm:spPr/>
    </dgm:pt>
    <dgm:pt modelId="{57A72DDC-DE89-42CD-B9B1-B9099A9D20CE}" type="pres">
      <dgm:prSet presAssocID="{775F6180-D145-40E7-A52E-2AC66D41E601}" presName="tx1" presStyleLbl="revTx" presStyleIdx="8" presStyleCnt="9"/>
      <dgm:spPr/>
    </dgm:pt>
    <dgm:pt modelId="{1D31FF8E-CF5F-4AE9-8803-1F0CD21E08F7}" type="pres">
      <dgm:prSet presAssocID="{775F6180-D145-40E7-A52E-2AC66D41E601}" presName="vert1" presStyleCnt="0"/>
      <dgm:spPr/>
    </dgm:pt>
  </dgm:ptLst>
  <dgm:cxnLst>
    <dgm:cxn modelId="{42604D05-58E0-48F8-A57E-DADDCC59E6B8}" type="presOf" srcId="{3C67AADC-D8B1-4E14-92B2-2B767E73A304}" destId="{1258EE9E-5F1A-4203-8710-0B4A68A6BA22}" srcOrd="0" destOrd="0" presId="urn:microsoft.com/office/officeart/2008/layout/LinedList"/>
    <dgm:cxn modelId="{92D57505-4FB9-4A5E-A89F-A7D6639607BB}" type="presOf" srcId="{E76B2B95-8AE5-4CAA-B068-20A66113C9C4}" destId="{DE86B9A7-83A9-4CE2-8A7A-6133666293A8}" srcOrd="0" destOrd="0" presId="urn:microsoft.com/office/officeart/2008/layout/LinedList"/>
    <dgm:cxn modelId="{6A747207-41F5-46B0-A05C-1F9DEEF6673D}" type="presOf" srcId="{D6B3CF85-E56E-4F25-B907-A59953409D57}" destId="{13F11C61-9A0A-4773-82FC-A8F64C6889F4}" srcOrd="0" destOrd="0" presId="urn:microsoft.com/office/officeart/2008/layout/LinedList"/>
    <dgm:cxn modelId="{80925D2F-FE06-42D1-9D1F-2F564942F1F0}" srcId="{E76B2B95-8AE5-4CAA-B068-20A66113C9C4}" destId="{D250218C-B26E-497D-AA95-38F8951EAA6E}" srcOrd="4" destOrd="0" parTransId="{037723DB-BC2D-4706-8FA3-A967DBB1163C}" sibTransId="{753595EA-E906-4A3E-9255-05A9AC061E01}"/>
    <dgm:cxn modelId="{4A886D31-F0D6-4620-8101-66B3C698804B}" srcId="{E76B2B95-8AE5-4CAA-B068-20A66113C9C4}" destId="{8721926F-ACC4-41DC-BD2D-102604564B07}" srcOrd="2" destOrd="0" parTransId="{EECBD353-9DE0-4410-AA83-2903FD76E9EC}" sibTransId="{E82F7B60-A98B-47C0-AC64-79BD77B2F187}"/>
    <dgm:cxn modelId="{2D80525D-6BCE-4145-9EAF-EC6E90D29C9A}" type="presOf" srcId="{73838A5E-2CD4-4D66-82B9-EF647A15A4AF}" destId="{32B7D539-0FF1-4A9F-93C6-13EC2BF6A213}" srcOrd="0" destOrd="0" presId="urn:microsoft.com/office/officeart/2008/layout/LinedList"/>
    <dgm:cxn modelId="{E73D3876-BB0A-4588-91E5-0951ADC0BB7D}" type="presOf" srcId="{775F6180-D145-40E7-A52E-2AC66D41E601}" destId="{57A72DDC-DE89-42CD-B9B1-B9099A9D20CE}" srcOrd="0" destOrd="0" presId="urn:microsoft.com/office/officeart/2008/layout/LinedList"/>
    <dgm:cxn modelId="{F6EC9E8B-7E5E-441E-AA0E-8D27FA515C0B}" srcId="{E76B2B95-8AE5-4CAA-B068-20A66113C9C4}" destId="{3C161EA3-E89D-4757-8DC1-C6C5D9ACA88B}" srcOrd="7" destOrd="0" parTransId="{A99A9D97-0AAE-4991-9584-700086E4715E}" sibTransId="{8A29A4D2-FE20-40A2-944C-B9A8AF2841F9}"/>
    <dgm:cxn modelId="{AEE9568C-4D7D-4801-9858-A51A76876E16}" srcId="{E76B2B95-8AE5-4CAA-B068-20A66113C9C4}" destId="{73838A5E-2CD4-4D66-82B9-EF647A15A4AF}" srcOrd="1" destOrd="0" parTransId="{E50A5CBE-B9A2-444C-B64B-3A90D6D18113}" sibTransId="{8200DD0E-891A-4EB2-9086-B2565E6237B5}"/>
    <dgm:cxn modelId="{7565B38F-0F2C-499A-A70E-BD0539DE8136}" type="presOf" srcId="{2CF04EC3-E4B5-43C7-B365-63E5006B2836}" destId="{E22468A7-6C1A-4597-8876-68832388F388}" srcOrd="0" destOrd="0" presId="urn:microsoft.com/office/officeart/2008/layout/LinedList"/>
    <dgm:cxn modelId="{48956F9C-F500-46FF-A4CD-760D0BEC55D8}" type="presOf" srcId="{3C161EA3-E89D-4757-8DC1-C6C5D9ACA88B}" destId="{9484D537-10A4-46FF-8F7D-37E5B4334F5A}" srcOrd="0" destOrd="0" presId="urn:microsoft.com/office/officeart/2008/layout/LinedList"/>
    <dgm:cxn modelId="{06EB56BA-DB69-4641-8B90-290B6ADE8F0C}" srcId="{E76B2B95-8AE5-4CAA-B068-20A66113C9C4}" destId="{3C67AADC-D8B1-4E14-92B2-2B767E73A304}" srcOrd="5" destOrd="0" parTransId="{9569B25C-CC29-4E61-8B3B-A7C84C51F640}" sibTransId="{C30F2006-A509-463B-9D5B-B4D01BF1DFBE}"/>
    <dgm:cxn modelId="{BDEA9BBE-B6C9-4BF0-A3ED-F89FCCAEF556}" srcId="{E76B2B95-8AE5-4CAA-B068-20A66113C9C4}" destId="{556E70E2-6C99-4197-BEDF-A5472996C244}" srcOrd="3" destOrd="0" parTransId="{8B08E45B-5D49-4053-A02C-5D1027759ADB}" sibTransId="{78567229-CF06-4BFE-A5F5-7B135FD7522A}"/>
    <dgm:cxn modelId="{9CE10EC3-239A-4456-AA2B-7B0FE3A287CC}" srcId="{E76B2B95-8AE5-4CAA-B068-20A66113C9C4}" destId="{D6B3CF85-E56E-4F25-B907-A59953409D57}" srcOrd="6" destOrd="0" parTransId="{26B0C036-A98E-412C-AEB9-4239EB144B90}" sibTransId="{36FF3592-12D6-4BF3-A8A5-6F02BD98950B}"/>
    <dgm:cxn modelId="{35B15BE2-F1E6-4EC8-8CA3-F274EA74AFE2}" type="presOf" srcId="{556E70E2-6C99-4197-BEDF-A5472996C244}" destId="{82272EF6-5A69-4039-9E2E-17204DAACF44}" srcOrd="0" destOrd="0" presId="urn:microsoft.com/office/officeart/2008/layout/LinedList"/>
    <dgm:cxn modelId="{443BD6E6-6806-4717-910B-B2AE3295655B}" srcId="{E76B2B95-8AE5-4CAA-B068-20A66113C9C4}" destId="{2CF04EC3-E4B5-43C7-B365-63E5006B2836}" srcOrd="0" destOrd="0" parTransId="{D67AA72A-672E-4A6B-8181-CB1D1971D6C9}" sibTransId="{18F75688-4A5A-4467-843B-D409FB3FBBB3}"/>
    <dgm:cxn modelId="{BF1FCDF0-1CB8-4AC0-BDC0-0EE724343809}" type="presOf" srcId="{D250218C-B26E-497D-AA95-38F8951EAA6E}" destId="{8D0BC8FC-7929-4A4F-8E08-B67B2F8195A8}" srcOrd="0" destOrd="0" presId="urn:microsoft.com/office/officeart/2008/layout/LinedList"/>
    <dgm:cxn modelId="{042D4DF9-F675-4696-9DF0-6BF9C8848F6C}" type="presOf" srcId="{8721926F-ACC4-41DC-BD2D-102604564B07}" destId="{CC1E2294-4F12-4D2A-AA8A-4B54940EEB6C}" srcOrd="0" destOrd="0" presId="urn:microsoft.com/office/officeart/2008/layout/LinedList"/>
    <dgm:cxn modelId="{71A264FC-586D-4174-8D39-92DB246002A7}" srcId="{E76B2B95-8AE5-4CAA-B068-20A66113C9C4}" destId="{775F6180-D145-40E7-A52E-2AC66D41E601}" srcOrd="8" destOrd="0" parTransId="{C505ECFF-22F8-471C-A11A-AAE58B8E1145}" sibTransId="{373828A6-DFB7-4A70-8C1E-4BFD33028741}"/>
    <dgm:cxn modelId="{47272954-0285-4BFA-90E4-F6E88A57093E}" type="presParOf" srcId="{DE86B9A7-83A9-4CE2-8A7A-6133666293A8}" destId="{9F860265-EF5A-46CA-BFEE-870D30FD08B1}" srcOrd="0" destOrd="0" presId="urn:microsoft.com/office/officeart/2008/layout/LinedList"/>
    <dgm:cxn modelId="{CD1F2F17-22C4-412D-A502-51A62DA0AF1A}" type="presParOf" srcId="{DE86B9A7-83A9-4CE2-8A7A-6133666293A8}" destId="{2C882978-5419-4A42-BCC6-FD57EB3A9F01}" srcOrd="1" destOrd="0" presId="urn:microsoft.com/office/officeart/2008/layout/LinedList"/>
    <dgm:cxn modelId="{E29E4D49-BC36-451B-8BC9-56D8D5FB9BDF}" type="presParOf" srcId="{2C882978-5419-4A42-BCC6-FD57EB3A9F01}" destId="{E22468A7-6C1A-4597-8876-68832388F388}" srcOrd="0" destOrd="0" presId="urn:microsoft.com/office/officeart/2008/layout/LinedList"/>
    <dgm:cxn modelId="{6B086173-C07B-489D-896D-15C64E9640BB}" type="presParOf" srcId="{2C882978-5419-4A42-BCC6-FD57EB3A9F01}" destId="{4B13EDF4-8FB9-4EEA-8486-9C981082A069}" srcOrd="1" destOrd="0" presId="urn:microsoft.com/office/officeart/2008/layout/LinedList"/>
    <dgm:cxn modelId="{F6405686-13A9-42B5-BA8A-ACDC109D55E6}" type="presParOf" srcId="{DE86B9A7-83A9-4CE2-8A7A-6133666293A8}" destId="{960183AB-7FBF-4C7A-BEC5-637B4B68A21C}" srcOrd="2" destOrd="0" presId="urn:microsoft.com/office/officeart/2008/layout/LinedList"/>
    <dgm:cxn modelId="{0F1BBE09-0C9B-4984-873B-DAB4E9E585CD}" type="presParOf" srcId="{DE86B9A7-83A9-4CE2-8A7A-6133666293A8}" destId="{E75403F3-0EED-42D5-8BD5-CC271CF6DCC2}" srcOrd="3" destOrd="0" presId="urn:microsoft.com/office/officeart/2008/layout/LinedList"/>
    <dgm:cxn modelId="{8E11E63E-DFD9-4A0C-9279-37BFCC150311}" type="presParOf" srcId="{E75403F3-0EED-42D5-8BD5-CC271CF6DCC2}" destId="{32B7D539-0FF1-4A9F-93C6-13EC2BF6A213}" srcOrd="0" destOrd="0" presId="urn:microsoft.com/office/officeart/2008/layout/LinedList"/>
    <dgm:cxn modelId="{BAA0DAF9-D72B-46E8-B3D7-7418AA6C3E49}" type="presParOf" srcId="{E75403F3-0EED-42D5-8BD5-CC271CF6DCC2}" destId="{65C1F82E-35DE-423A-BBA9-7128A9EFC11A}" srcOrd="1" destOrd="0" presId="urn:microsoft.com/office/officeart/2008/layout/LinedList"/>
    <dgm:cxn modelId="{D9173FBE-440C-45D4-A816-C29110F26A6E}" type="presParOf" srcId="{DE86B9A7-83A9-4CE2-8A7A-6133666293A8}" destId="{FEF4A585-430D-4004-A7DB-909874798510}" srcOrd="4" destOrd="0" presId="urn:microsoft.com/office/officeart/2008/layout/LinedList"/>
    <dgm:cxn modelId="{E45C50C5-5554-46C1-B912-B58196A3D731}" type="presParOf" srcId="{DE86B9A7-83A9-4CE2-8A7A-6133666293A8}" destId="{4281ACEA-368B-4B0F-9356-3DB2B54576F9}" srcOrd="5" destOrd="0" presId="urn:microsoft.com/office/officeart/2008/layout/LinedList"/>
    <dgm:cxn modelId="{3CB126B4-4106-417D-8800-1A0A685E5389}" type="presParOf" srcId="{4281ACEA-368B-4B0F-9356-3DB2B54576F9}" destId="{CC1E2294-4F12-4D2A-AA8A-4B54940EEB6C}" srcOrd="0" destOrd="0" presId="urn:microsoft.com/office/officeart/2008/layout/LinedList"/>
    <dgm:cxn modelId="{CB2F6B2E-AEA2-435E-B021-6B1B11A09BB1}" type="presParOf" srcId="{4281ACEA-368B-4B0F-9356-3DB2B54576F9}" destId="{039F50F3-EE98-4860-B320-68AEA0E59836}" srcOrd="1" destOrd="0" presId="urn:microsoft.com/office/officeart/2008/layout/LinedList"/>
    <dgm:cxn modelId="{5F62E853-8104-4BE7-A4BD-BDC8A769E6D7}" type="presParOf" srcId="{DE86B9A7-83A9-4CE2-8A7A-6133666293A8}" destId="{4F19D251-9291-4AAE-8191-99C0A3C7AF03}" srcOrd="6" destOrd="0" presId="urn:microsoft.com/office/officeart/2008/layout/LinedList"/>
    <dgm:cxn modelId="{815A1A86-ADE1-49D2-BC3B-CF8E41BDCD8A}" type="presParOf" srcId="{DE86B9A7-83A9-4CE2-8A7A-6133666293A8}" destId="{B90C7CE8-0514-4875-9862-3C287DAB9CAE}" srcOrd="7" destOrd="0" presId="urn:microsoft.com/office/officeart/2008/layout/LinedList"/>
    <dgm:cxn modelId="{09FB6171-2578-4ED8-9BC1-8A905D0D2654}" type="presParOf" srcId="{B90C7CE8-0514-4875-9862-3C287DAB9CAE}" destId="{82272EF6-5A69-4039-9E2E-17204DAACF44}" srcOrd="0" destOrd="0" presId="urn:microsoft.com/office/officeart/2008/layout/LinedList"/>
    <dgm:cxn modelId="{3C48B362-6544-4F11-A786-4930A413677E}" type="presParOf" srcId="{B90C7CE8-0514-4875-9862-3C287DAB9CAE}" destId="{151934AF-2BBF-4290-A7BF-BE1DFAAE37DA}" srcOrd="1" destOrd="0" presId="urn:microsoft.com/office/officeart/2008/layout/LinedList"/>
    <dgm:cxn modelId="{8763378F-B154-471C-8A5F-A89FCC1A2BD3}" type="presParOf" srcId="{DE86B9A7-83A9-4CE2-8A7A-6133666293A8}" destId="{CD1CDD16-B531-4FDD-9538-3DA4F00C411D}" srcOrd="8" destOrd="0" presId="urn:microsoft.com/office/officeart/2008/layout/LinedList"/>
    <dgm:cxn modelId="{3B721014-8094-4B52-960A-E9457154AFC7}" type="presParOf" srcId="{DE86B9A7-83A9-4CE2-8A7A-6133666293A8}" destId="{02E6037A-C564-4387-9380-FB7AE21C9B21}" srcOrd="9" destOrd="0" presId="urn:microsoft.com/office/officeart/2008/layout/LinedList"/>
    <dgm:cxn modelId="{95724F78-A745-475A-B27A-E3FB93D8471F}" type="presParOf" srcId="{02E6037A-C564-4387-9380-FB7AE21C9B21}" destId="{8D0BC8FC-7929-4A4F-8E08-B67B2F8195A8}" srcOrd="0" destOrd="0" presId="urn:microsoft.com/office/officeart/2008/layout/LinedList"/>
    <dgm:cxn modelId="{66F53914-7EFB-4679-AEB1-A985CECE673F}" type="presParOf" srcId="{02E6037A-C564-4387-9380-FB7AE21C9B21}" destId="{42BC8BC3-65BD-482A-A9EB-BA66824B1DF0}" srcOrd="1" destOrd="0" presId="urn:microsoft.com/office/officeart/2008/layout/LinedList"/>
    <dgm:cxn modelId="{C91D3FE3-D440-4BB5-BEF9-71131899B0D7}" type="presParOf" srcId="{DE86B9A7-83A9-4CE2-8A7A-6133666293A8}" destId="{E9C6A64B-9C37-4880-BC55-81159B533570}" srcOrd="10" destOrd="0" presId="urn:microsoft.com/office/officeart/2008/layout/LinedList"/>
    <dgm:cxn modelId="{4F4460A9-26C4-4762-A1E3-D4DABAAC2BF2}" type="presParOf" srcId="{DE86B9A7-83A9-4CE2-8A7A-6133666293A8}" destId="{D5217C9C-C011-4869-ACDE-DC9AD5E67A6D}" srcOrd="11" destOrd="0" presId="urn:microsoft.com/office/officeart/2008/layout/LinedList"/>
    <dgm:cxn modelId="{EA26D71C-3E4D-4617-B4C2-4BD9C0D29989}" type="presParOf" srcId="{D5217C9C-C011-4869-ACDE-DC9AD5E67A6D}" destId="{1258EE9E-5F1A-4203-8710-0B4A68A6BA22}" srcOrd="0" destOrd="0" presId="urn:microsoft.com/office/officeart/2008/layout/LinedList"/>
    <dgm:cxn modelId="{84E1D238-5C0C-46C9-ADAD-E377E37AF2DA}" type="presParOf" srcId="{D5217C9C-C011-4869-ACDE-DC9AD5E67A6D}" destId="{558C005B-3F5E-4BFC-912D-2EEE99DE516C}" srcOrd="1" destOrd="0" presId="urn:microsoft.com/office/officeart/2008/layout/LinedList"/>
    <dgm:cxn modelId="{990EC8D3-506D-4EA3-A46D-2A659D11B3F2}" type="presParOf" srcId="{DE86B9A7-83A9-4CE2-8A7A-6133666293A8}" destId="{E548901E-00D2-4F48-82CA-A182DC3671A2}" srcOrd="12" destOrd="0" presId="urn:microsoft.com/office/officeart/2008/layout/LinedList"/>
    <dgm:cxn modelId="{A40A6F02-A602-40DD-A75A-27E985F73C90}" type="presParOf" srcId="{DE86B9A7-83A9-4CE2-8A7A-6133666293A8}" destId="{4EA13C73-9FEC-4D17-8353-1659E4BFA56E}" srcOrd="13" destOrd="0" presId="urn:microsoft.com/office/officeart/2008/layout/LinedList"/>
    <dgm:cxn modelId="{F6B044FA-CFAC-4440-9795-B6F60FF37DCC}" type="presParOf" srcId="{4EA13C73-9FEC-4D17-8353-1659E4BFA56E}" destId="{13F11C61-9A0A-4773-82FC-A8F64C6889F4}" srcOrd="0" destOrd="0" presId="urn:microsoft.com/office/officeart/2008/layout/LinedList"/>
    <dgm:cxn modelId="{58A4933D-685C-4DF3-9FFA-DD02FDFB3873}" type="presParOf" srcId="{4EA13C73-9FEC-4D17-8353-1659E4BFA56E}" destId="{C9AC6EC8-6CEE-4B88-B633-4A05B539D51D}" srcOrd="1" destOrd="0" presId="urn:microsoft.com/office/officeart/2008/layout/LinedList"/>
    <dgm:cxn modelId="{B1C4666C-1941-4E49-A778-3FB23DDCE3A1}" type="presParOf" srcId="{DE86B9A7-83A9-4CE2-8A7A-6133666293A8}" destId="{5A1146B9-66DD-4C46-B7F8-6E9952839C97}" srcOrd="14" destOrd="0" presId="urn:microsoft.com/office/officeart/2008/layout/LinedList"/>
    <dgm:cxn modelId="{0A2A4F11-B0E0-4C57-AD4F-C78BD2D49DB5}" type="presParOf" srcId="{DE86B9A7-83A9-4CE2-8A7A-6133666293A8}" destId="{C0A4BEB4-89D9-4507-9FDC-89A6E60FAEEC}" srcOrd="15" destOrd="0" presId="urn:microsoft.com/office/officeart/2008/layout/LinedList"/>
    <dgm:cxn modelId="{05891366-8239-49D4-998B-A16BDA757D06}" type="presParOf" srcId="{C0A4BEB4-89D9-4507-9FDC-89A6E60FAEEC}" destId="{9484D537-10A4-46FF-8F7D-37E5B4334F5A}" srcOrd="0" destOrd="0" presId="urn:microsoft.com/office/officeart/2008/layout/LinedList"/>
    <dgm:cxn modelId="{796D6F89-13D5-4717-8B9C-998CC2A1ECD1}" type="presParOf" srcId="{C0A4BEB4-89D9-4507-9FDC-89A6E60FAEEC}" destId="{53296276-9A44-4554-A1C4-38915D350E98}" srcOrd="1" destOrd="0" presId="urn:microsoft.com/office/officeart/2008/layout/LinedList"/>
    <dgm:cxn modelId="{93C5E385-9DAE-419E-9C55-755DDAC7C61D}" type="presParOf" srcId="{DE86B9A7-83A9-4CE2-8A7A-6133666293A8}" destId="{501420DA-5627-47EA-B2B3-02CF82853B09}" srcOrd="16" destOrd="0" presId="urn:microsoft.com/office/officeart/2008/layout/LinedList"/>
    <dgm:cxn modelId="{32A4EDAD-7725-4245-BAB7-52760D04E870}" type="presParOf" srcId="{DE86B9A7-83A9-4CE2-8A7A-6133666293A8}" destId="{9FC5E8B8-26FC-45CA-9944-229D47E0B36A}" srcOrd="17" destOrd="0" presId="urn:microsoft.com/office/officeart/2008/layout/LinedList"/>
    <dgm:cxn modelId="{16CC0B19-DD64-4761-9DA4-55C95E43B635}" type="presParOf" srcId="{9FC5E8B8-26FC-45CA-9944-229D47E0B36A}" destId="{57A72DDC-DE89-42CD-B9B1-B9099A9D20CE}" srcOrd="0" destOrd="0" presId="urn:microsoft.com/office/officeart/2008/layout/LinedList"/>
    <dgm:cxn modelId="{6EB59E58-C455-4AAE-B774-F34297C181D9}" type="presParOf" srcId="{9FC5E8B8-26FC-45CA-9944-229D47E0B36A}" destId="{1D31FF8E-CF5F-4AE9-8803-1F0CD21E08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4A882-1182-4690-8C16-B629E5DE7978}">
      <dsp:nvSpPr>
        <dsp:cNvPr id="0" name=""/>
        <dsp:cNvSpPr/>
      </dsp:nvSpPr>
      <dsp:spPr>
        <a:xfrm>
          <a:off x="1380102" y="1730"/>
          <a:ext cx="5520409" cy="17732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488950">
            <a:lnSpc>
              <a:spcPct val="90000"/>
            </a:lnSpc>
            <a:spcBef>
              <a:spcPct val="0"/>
            </a:spcBef>
            <a:spcAft>
              <a:spcPct val="35000"/>
            </a:spcAft>
            <a:buFont typeface="+mj-lt"/>
            <a:buNone/>
          </a:pPr>
          <a:r>
            <a:rPr lang="en-US" sz="1100" kern="1200"/>
            <a:t>Update and adopt formal bylaws and strategic planning documentation clearly articulating the purpose and practices of the Coalition, the steering committee, and each task force (Policy, Crisis Response, Youth Voices, Trauma, Youth Employment, and Family Care)</a:t>
          </a:r>
        </a:p>
        <a:p>
          <a:pPr marL="0" lvl="0" indent="0" algn="l" defTabSz="488950">
            <a:lnSpc>
              <a:spcPct val="90000"/>
            </a:lnSpc>
            <a:spcBef>
              <a:spcPct val="0"/>
            </a:spcBef>
            <a:spcAft>
              <a:spcPct val="35000"/>
            </a:spcAft>
            <a:buFont typeface="+mj-lt"/>
            <a:buNone/>
          </a:pPr>
          <a:r>
            <a:rPr lang="en-US" sz="1100" kern="1200"/>
            <a:t>Publish the bylaws and strategic plan in such a manner that each member and the community have easy access to them</a:t>
          </a:r>
        </a:p>
      </dsp:txBody>
      <dsp:txXfrm>
        <a:off x="1380102" y="1730"/>
        <a:ext cx="5520409" cy="1773295"/>
      </dsp:txXfrm>
    </dsp:sp>
    <dsp:sp modelId="{B7B14353-F056-4BAC-A530-674A52290F76}">
      <dsp:nvSpPr>
        <dsp:cNvPr id="0" name=""/>
        <dsp:cNvSpPr/>
      </dsp:nvSpPr>
      <dsp:spPr>
        <a:xfrm>
          <a:off x="0" y="1730"/>
          <a:ext cx="1380102" cy="177329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533400">
            <a:lnSpc>
              <a:spcPct val="90000"/>
            </a:lnSpc>
            <a:spcBef>
              <a:spcPct val="0"/>
            </a:spcBef>
            <a:spcAft>
              <a:spcPct val="35000"/>
            </a:spcAft>
            <a:buNone/>
          </a:pPr>
          <a:r>
            <a:rPr lang="en-US" sz="1200" b="1" kern="1200" dirty="0"/>
            <a:t>Communication of clear roles and responsibilities for all members</a:t>
          </a:r>
          <a:endParaRPr lang="en-US" sz="1200" kern="1200" dirty="0"/>
        </a:p>
      </dsp:txBody>
      <dsp:txXfrm>
        <a:off x="0" y="1730"/>
        <a:ext cx="1380102" cy="1773295"/>
      </dsp:txXfrm>
    </dsp:sp>
    <dsp:sp modelId="{42809EFB-96EB-4D69-9200-4FD6C616DC27}">
      <dsp:nvSpPr>
        <dsp:cNvPr id="0" name=""/>
        <dsp:cNvSpPr/>
      </dsp:nvSpPr>
      <dsp:spPr>
        <a:xfrm>
          <a:off x="1380102" y="1881422"/>
          <a:ext cx="5520409" cy="17732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488950">
            <a:lnSpc>
              <a:spcPct val="90000"/>
            </a:lnSpc>
            <a:spcBef>
              <a:spcPct val="0"/>
            </a:spcBef>
            <a:spcAft>
              <a:spcPct val="35000"/>
            </a:spcAft>
            <a:buFont typeface="+mj-lt"/>
            <a:buNone/>
          </a:pPr>
          <a:r>
            <a:rPr lang="en-US" sz="1100" kern="1200"/>
            <a:t>Create an easily accessible Coalition member directory that is updated annually</a:t>
          </a:r>
        </a:p>
        <a:p>
          <a:pPr marL="0" lvl="0" indent="0" algn="l" defTabSz="488950">
            <a:lnSpc>
              <a:spcPct val="90000"/>
            </a:lnSpc>
            <a:spcBef>
              <a:spcPct val="0"/>
            </a:spcBef>
            <a:spcAft>
              <a:spcPct val="35000"/>
            </a:spcAft>
            <a:buFont typeface="+mj-lt"/>
            <a:buNone/>
          </a:pPr>
          <a:r>
            <a:rPr lang="en-US" sz="1100" kern="1200"/>
            <a:t>Proactively engage and re-engage organizations that have been involved in the Coalition over time, inviting their active participation in task forces aligned with their work and communicating expectations for membership</a:t>
          </a:r>
        </a:p>
        <a:p>
          <a:pPr marL="0" lvl="0" indent="0" algn="l" defTabSz="488950">
            <a:lnSpc>
              <a:spcPct val="90000"/>
            </a:lnSpc>
            <a:spcBef>
              <a:spcPct val="0"/>
            </a:spcBef>
            <a:spcAft>
              <a:spcPct val="35000"/>
            </a:spcAft>
            <a:buFont typeface="+mj-lt"/>
            <a:buNone/>
          </a:pPr>
          <a:r>
            <a:rPr lang="en-US" sz="1100" kern="1200"/>
            <a:t>Provide opportunities, and incentives where available and applicable, for youth and families (the community) to engage with the Coalition</a:t>
          </a:r>
        </a:p>
      </dsp:txBody>
      <dsp:txXfrm>
        <a:off x="1380102" y="1881422"/>
        <a:ext cx="5520409" cy="1773295"/>
      </dsp:txXfrm>
    </dsp:sp>
    <dsp:sp modelId="{2D5F7989-2AA9-4D3F-B3BB-B30531533A89}">
      <dsp:nvSpPr>
        <dsp:cNvPr id="0" name=""/>
        <dsp:cNvSpPr/>
      </dsp:nvSpPr>
      <dsp:spPr>
        <a:xfrm>
          <a:off x="0" y="1881422"/>
          <a:ext cx="1380102" cy="177329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533400">
            <a:lnSpc>
              <a:spcPct val="90000"/>
            </a:lnSpc>
            <a:spcBef>
              <a:spcPct val="0"/>
            </a:spcBef>
            <a:spcAft>
              <a:spcPct val="35000"/>
            </a:spcAft>
            <a:buNone/>
          </a:pPr>
          <a:r>
            <a:rPr lang="en-US" sz="1200" b="1" kern="1200" dirty="0"/>
            <a:t>Inclusive membership</a:t>
          </a:r>
          <a:endParaRPr lang="en-US" sz="1200" kern="1200" dirty="0"/>
        </a:p>
      </dsp:txBody>
      <dsp:txXfrm>
        <a:off x="0" y="1881422"/>
        <a:ext cx="1380102" cy="1773295"/>
      </dsp:txXfrm>
    </dsp:sp>
    <dsp:sp modelId="{2107EE93-2869-4683-8B38-23E073E18BFC}">
      <dsp:nvSpPr>
        <dsp:cNvPr id="0" name=""/>
        <dsp:cNvSpPr/>
      </dsp:nvSpPr>
      <dsp:spPr>
        <a:xfrm>
          <a:off x="1380102" y="3761115"/>
          <a:ext cx="5520409" cy="17732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111" tIns="450417" rIns="107111" bIns="450417" numCol="1" spcCol="1270" anchor="ctr" anchorCtr="0">
          <a:noAutofit/>
        </a:bodyPr>
        <a:lstStyle/>
        <a:p>
          <a:pPr marL="0" lvl="0" indent="0" algn="l" defTabSz="488950">
            <a:lnSpc>
              <a:spcPct val="90000"/>
            </a:lnSpc>
            <a:spcBef>
              <a:spcPct val="0"/>
            </a:spcBef>
            <a:spcAft>
              <a:spcPct val="35000"/>
            </a:spcAft>
            <a:buFont typeface="+mj-lt"/>
            <a:buNone/>
          </a:pPr>
          <a:r>
            <a:rPr lang="en-US" sz="1100" kern="1200"/>
            <a:t>Continue to structure Coalition meetings to focus on task forces and members sharing opportunities, challenges, and progress related to strategic initiatives</a:t>
          </a:r>
        </a:p>
        <a:p>
          <a:pPr marL="0" lvl="0" indent="0" algn="l" defTabSz="488950">
            <a:lnSpc>
              <a:spcPct val="90000"/>
            </a:lnSpc>
            <a:spcBef>
              <a:spcPct val="0"/>
            </a:spcBef>
            <a:spcAft>
              <a:spcPct val="35000"/>
            </a:spcAft>
            <a:buFont typeface="+mj-lt"/>
            <a:buNone/>
          </a:pPr>
          <a:r>
            <a:rPr lang="en-US" sz="1100" kern="1200"/>
            <a:t>Provide central, easily accessible forums (in-person and/or online) where organizations working in this space can share and access resources, best practices, trainings, information about events, etc.</a:t>
          </a:r>
        </a:p>
        <a:p>
          <a:pPr marL="0" lvl="0" indent="0" algn="l" defTabSz="488950">
            <a:lnSpc>
              <a:spcPct val="90000"/>
            </a:lnSpc>
            <a:spcBef>
              <a:spcPct val="0"/>
            </a:spcBef>
            <a:spcAft>
              <a:spcPct val="35000"/>
            </a:spcAft>
            <a:buFont typeface="+mj-lt"/>
            <a:buNone/>
          </a:pPr>
          <a:r>
            <a:rPr lang="en-US" sz="1100" kern="1200"/>
            <a:t>Leverage available Coalition funding to support youth violence prevention initiatives that meet the strategic goals of both the Coalition and its member organizations</a:t>
          </a:r>
        </a:p>
        <a:p>
          <a:pPr marL="0" lvl="0" indent="0" algn="l" defTabSz="488950">
            <a:lnSpc>
              <a:spcPct val="90000"/>
            </a:lnSpc>
            <a:spcBef>
              <a:spcPct val="0"/>
            </a:spcBef>
            <a:spcAft>
              <a:spcPct val="35000"/>
            </a:spcAft>
            <a:buFont typeface="+mj-lt"/>
            <a:buNone/>
          </a:pPr>
          <a:r>
            <a:rPr lang="en-US" sz="1100" kern="1200"/>
            <a:t>Link Coalition members, task force efforts, and the community based on expressed needs</a:t>
          </a:r>
        </a:p>
      </dsp:txBody>
      <dsp:txXfrm>
        <a:off x="1380102" y="3761115"/>
        <a:ext cx="5520409" cy="1773295"/>
      </dsp:txXfrm>
    </dsp:sp>
    <dsp:sp modelId="{A50D9386-1404-45FA-8F9A-4D527B59A032}">
      <dsp:nvSpPr>
        <dsp:cNvPr id="0" name=""/>
        <dsp:cNvSpPr/>
      </dsp:nvSpPr>
      <dsp:spPr>
        <a:xfrm>
          <a:off x="0" y="3761115"/>
          <a:ext cx="1380102" cy="1773295"/>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30" tIns="175162" rIns="73030" bIns="175162" numCol="1" spcCol="1270" anchor="ctr" anchorCtr="0">
          <a:noAutofit/>
        </a:bodyPr>
        <a:lstStyle/>
        <a:p>
          <a:pPr marL="0" lvl="0" indent="0" algn="ctr" defTabSz="533400">
            <a:lnSpc>
              <a:spcPct val="90000"/>
            </a:lnSpc>
            <a:spcBef>
              <a:spcPct val="0"/>
            </a:spcBef>
            <a:spcAft>
              <a:spcPct val="35000"/>
            </a:spcAft>
            <a:buNone/>
          </a:pPr>
          <a:r>
            <a:rPr lang="en-US" sz="1200" b="1" kern="1200" dirty="0"/>
            <a:t>Integrated systems and collaboration</a:t>
          </a:r>
          <a:endParaRPr lang="en-US" sz="1200" kern="1200" dirty="0"/>
        </a:p>
      </dsp:txBody>
      <dsp:txXfrm>
        <a:off x="0" y="3761115"/>
        <a:ext cx="1380102" cy="1773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60265-EF5A-46CA-BFEE-870D30FD08B1}">
      <dsp:nvSpPr>
        <dsp:cNvPr id="0" name=""/>
        <dsp:cNvSpPr/>
      </dsp:nvSpPr>
      <dsp:spPr>
        <a:xfrm>
          <a:off x="0" y="675"/>
          <a:ext cx="6291714"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2468A7-6C1A-4597-8876-68832388F388}">
      <dsp:nvSpPr>
        <dsp:cNvPr id="0" name=""/>
        <dsp:cNvSpPr/>
      </dsp:nvSpPr>
      <dsp:spPr>
        <a:xfrm>
          <a:off x="0" y="675"/>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VOICES, Corp</a:t>
          </a:r>
        </a:p>
      </dsp:txBody>
      <dsp:txXfrm>
        <a:off x="0" y="675"/>
        <a:ext cx="6291714" cy="614376"/>
      </dsp:txXfrm>
    </dsp:sp>
    <dsp:sp modelId="{960183AB-7FBF-4C7A-BEC5-637B4B68A21C}">
      <dsp:nvSpPr>
        <dsp:cNvPr id="0" name=""/>
        <dsp:cNvSpPr/>
      </dsp:nvSpPr>
      <dsp:spPr>
        <a:xfrm>
          <a:off x="0" y="615051"/>
          <a:ext cx="6291714" cy="0"/>
        </a:xfrm>
        <a:prstGeom prst="line">
          <a:avLst/>
        </a:prstGeom>
        <a:solidFill>
          <a:schemeClr val="accent5">
            <a:hueOff val="-1519019"/>
            <a:satOff val="-103"/>
            <a:lumOff val="245"/>
            <a:alphaOff val="0"/>
          </a:schemeClr>
        </a:solidFill>
        <a:ln w="19050" cap="flat" cmpd="sng" algn="ctr">
          <a:solidFill>
            <a:schemeClr val="accent5">
              <a:hueOff val="-1519019"/>
              <a:satOff val="-103"/>
              <a:lumOff val="2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7D539-0FF1-4A9F-93C6-13EC2BF6A213}">
      <dsp:nvSpPr>
        <dsp:cNvPr id="0" name=""/>
        <dsp:cNvSpPr/>
      </dsp:nvSpPr>
      <dsp:spPr>
        <a:xfrm>
          <a:off x="0" y="615051"/>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Inner Beauty</a:t>
          </a:r>
        </a:p>
      </dsp:txBody>
      <dsp:txXfrm>
        <a:off x="0" y="615051"/>
        <a:ext cx="6291714" cy="614376"/>
      </dsp:txXfrm>
    </dsp:sp>
    <dsp:sp modelId="{FEF4A585-430D-4004-A7DB-909874798510}">
      <dsp:nvSpPr>
        <dsp:cNvPr id="0" name=""/>
        <dsp:cNvSpPr/>
      </dsp:nvSpPr>
      <dsp:spPr>
        <a:xfrm>
          <a:off x="0" y="1229427"/>
          <a:ext cx="6291714" cy="0"/>
        </a:xfrm>
        <a:prstGeom prst="line">
          <a:avLst/>
        </a:prstGeom>
        <a:solidFill>
          <a:schemeClr val="accent5">
            <a:hueOff val="-3038037"/>
            <a:satOff val="-207"/>
            <a:lumOff val="490"/>
            <a:alphaOff val="0"/>
          </a:schemeClr>
        </a:solidFill>
        <a:ln w="19050" cap="flat" cmpd="sng" algn="ctr">
          <a:solidFill>
            <a:schemeClr val="accent5">
              <a:hueOff val="-3038037"/>
              <a:satOff val="-207"/>
              <a:lumOff val="4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E2294-4F12-4D2A-AA8A-4B54940EEB6C}">
      <dsp:nvSpPr>
        <dsp:cNvPr id="0" name=""/>
        <dsp:cNvSpPr/>
      </dsp:nvSpPr>
      <dsp:spPr>
        <a:xfrm>
          <a:off x="0" y="1229427"/>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Chin Community of Indiana</a:t>
          </a:r>
        </a:p>
      </dsp:txBody>
      <dsp:txXfrm>
        <a:off x="0" y="1229427"/>
        <a:ext cx="6291714" cy="614376"/>
      </dsp:txXfrm>
    </dsp:sp>
    <dsp:sp modelId="{4F19D251-9291-4AAE-8191-99C0A3C7AF03}">
      <dsp:nvSpPr>
        <dsp:cNvPr id="0" name=""/>
        <dsp:cNvSpPr/>
      </dsp:nvSpPr>
      <dsp:spPr>
        <a:xfrm>
          <a:off x="0" y="1843803"/>
          <a:ext cx="6291714" cy="0"/>
        </a:xfrm>
        <a:prstGeom prst="line">
          <a:avLst/>
        </a:prstGeom>
        <a:solidFill>
          <a:schemeClr val="accent5">
            <a:hueOff val="-4557056"/>
            <a:satOff val="-310"/>
            <a:lumOff val="735"/>
            <a:alphaOff val="0"/>
          </a:schemeClr>
        </a:solidFill>
        <a:ln w="19050" cap="flat" cmpd="sng" algn="ctr">
          <a:solidFill>
            <a:schemeClr val="accent5">
              <a:hueOff val="-4557056"/>
              <a:satOff val="-310"/>
              <a:lumOff val="7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72EF6-5A69-4039-9E2E-17204DAACF44}">
      <dsp:nvSpPr>
        <dsp:cNvPr id="0" name=""/>
        <dsp:cNvSpPr/>
      </dsp:nvSpPr>
      <dsp:spPr>
        <a:xfrm>
          <a:off x="0" y="1843803"/>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Mackida Loveal and Trip Outreach Center</a:t>
          </a:r>
        </a:p>
      </dsp:txBody>
      <dsp:txXfrm>
        <a:off x="0" y="1843803"/>
        <a:ext cx="6291714" cy="614376"/>
      </dsp:txXfrm>
    </dsp:sp>
    <dsp:sp modelId="{CD1CDD16-B531-4FDD-9538-3DA4F00C411D}">
      <dsp:nvSpPr>
        <dsp:cNvPr id="0" name=""/>
        <dsp:cNvSpPr/>
      </dsp:nvSpPr>
      <dsp:spPr>
        <a:xfrm>
          <a:off x="0" y="2458179"/>
          <a:ext cx="6291714"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BC8FC-7929-4A4F-8E08-B67B2F8195A8}">
      <dsp:nvSpPr>
        <dsp:cNvPr id="0" name=""/>
        <dsp:cNvSpPr/>
      </dsp:nvSpPr>
      <dsp:spPr>
        <a:xfrm>
          <a:off x="0" y="2458179"/>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Genesys Solutions</a:t>
          </a:r>
        </a:p>
      </dsp:txBody>
      <dsp:txXfrm>
        <a:off x="0" y="2458179"/>
        <a:ext cx="6291714" cy="614376"/>
      </dsp:txXfrm>
    </dsp:sp>
    <dsp:sp modelId="{E9C6A64B-9C37-4880-BC55-81159B533570}">
      <dsp:nvSpPr>
        <dsp:cNvPr id="0" name=""/>
        <dsp:cNvSpPr/>
      </dsp:nvSpPr>
      <dsp:spPr>
        <a:xfrm>
          <a:off x="0" y="3072555"/>
          <a:ext cx="6291714" cy="0"/>
        </a:xfrm>
        <a:prstGeom prst="line">
          <a:avLst/>
        </a:prstGeom>
        <a:solidFill>
          <a:schemeClr val="accent5">
            <a:hueOff val="-7595094"/>
            <a:satOff val="-516"/>
            <a:lumOff val="1226"/>
            <a:alphaOff val="0"/>
          </a:schemeClr>
        </a:solidFill>
        <a:ln w="19050" cap="flat" cmpd="sng" algn="ctr">
          <a:solidFill>
            <a:schemeClr val="accent5">
              <a:hueOff val="-7595094"/>
              <a:satOff val="-516"/>
              <a:lumOff val="12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8EE9E-5F1A-4203-8710-0B4A68A6BA22}">
      <dsp:nvSpPr>
        <dsp:cNvPr id="0" name=""/>
        <dsp:cNvSpPr/>
      </dsp:nvSpPr>
      <dsp:spPr>
        <a:xfrm>
          <a:off x="0" y="3072555"/>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Can We Ryde, Inc</a:t>
          </a:r>
        </a:p>
      </dsp:txBody>
      <dsp:txXfrm>
        <a:off x="0" y="3072555"/>
        <a:ext cx="6291714" cy="614376"/>
      </dsp:txXfrm>
    </dsp:sp>
    <dsp:sp modelId="{E548901E-00D2-4F48-82CA-A182DC3671A2}">
      <dsp:nvSpPr>
        <dsp:cNvPr id="0" name=""/>
        <dsp:cNvSpPr/>
      </dsp:nvSpPr>
      <dsp:spPr>
        <a:xfrm>
          <a:off x="0" y="3686931"/>
          <a:ext cx="6291714" cy="0"/>
        </a:xfrm>
        <a:prstGeom prst="line">
          <a:avLst/>
        </a:prstGeom>
        <a:solidFill>
          <a:schemeClr val="accent5">
            <a:hueOff val="-9114112"/>
            <a:satOff val="-620"/>
            <a:lumOff val="1471"/>
            <a:alphaOff val="0"/>
          </a:schemeClr>
        </a:solidFill>
        <a:ln w="19050" cap="flat" cmpd="sng" algn="ctr">
          <a:solidFill>
            <a:schemeClr val="accent5">
              <a:hueOff val="-9114112"/>
              <a:satOff val="-620"/>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11C61-9A0A-4773-82FC-A8F64C6889F4}">
      <dsp:nvSpPr>
        <dsp:cNvPr id="0" name=""/>
        <dsp:cNvSpPr/>
      </dsp:nvSpPr>
      <dsp:spPr>
        <a:xfrm>
          <a:off x="0" y="3686931"/>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Let Them Talk</a:t>
          </a:r>
        </a:p>
      </dsp:txBody>
      <dsp:txXfrm>
        <a:off x="0" y="3686931"/>
        <a:ext cx="6291714" cy="614376"/>
      </dsp:txXfrm>
    </dsp:sp>
    <dsp:sp modelId="{5A1146B9-66DD-4C46-B7F8-6E9952839C97}">
      <dsp:nvSpPr>
        <dsp:cNvPr id="0" name=""/>
        <dsp:cNvSpPr/>
      </dsp:nvSpPr>
      <dsp:spPr>
        <a:xfrm>
          <a:off x="0" y="4301307"/>
          <a:ext cx="6291714" cy="0"/>
        </a:xfrm>
        <a:prstGeom prst="line">
          <a:avLst/>
        </a:prstGeom>
        <a:solidFill>
          <a:schemeClr val="accent5">
            <a:hueOff val="-10633130"/>
            <a:satOff val="-723"/>
            <a:lumOff val="1716"/>
            <a:alphaOff val="0"/>
          </a:schemeClr>
        </a:solidFill>
        <a:ln w="19050" cap="flat" cmpd="sng" algn="ctr">
          <a:solidFill>
            <a:schemeClr val="accent5">
              <a:hueOff val="-10633130"/>
              <a:satOff val="-723"/>
              <a:lumOff val="17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84D537-10A4-46FF-8F7D-37E5B4334F5A}">
      <dsp:nvSpPr>
        <dsp:cNvPr id="0" name=""/>
        <dsp:cNvSpPr/>
      </dsp:nvSpPr>
      <dsp:spPr>
        <a:xfrm>
          <a:off x="0" y="4301307"/>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We Bloom (Discovery Café)</a:t>
          </a:r>
        </a:p>
      </dsp:txBody>
      <dsp:txXfrm>
        <a:off x="0" y="4301307"/>
        <a:ext cx="6291714" cy="614376"/>
      </dsp:txXfrm>
    </dsp:sp>
    <dsp:sp modelId="{501420DA-5627-47EA-B2B3-02CF82853B09}">
      <dsp:nvSpPr>
        <dsp:cNvPr id="0" name=""/>
        <dsp:cNvSpPr/>
      </dsp:nvSpPr>
      <dsp:spPr>
        <a:xfrm>
          <a:off x="0" y="4915683"/>
          <a:ext cx="6291714"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A72DDC-DE89-42CD-B9B1-B9099A9D20CE}">
      <dsp:nvSpPr>
        <dsp:cNvPr id="0" name=""/>
        <dsp:cNvSpPr/>
      </dsp:nvSpPr>
      <dsp:spPr>
        <a:xfrm>
          <a:off x="0" y="4915683"/>
          <a:ext cx="6291714" cy="614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Black and Latino Policy Institute</a:t>
          </a:r>
        </a:p>
      </dsp:txBody>
      <dsp:txXfrm>
        <a:off x="0" y="4915683"/>
        <a:ext cx="6291714" cy="61437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6BCFC-66E8-4025-94DF-0F1B8E20C7D8}"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E3E853-C553-4F66-810A-8BDE9516FB06}" type="slidenum">
              <a:rPr lang="en-US" smtClean="0"/>
              <a:t>‹#›</a:t>
            </a:fld>
            <a:endParaRPr lang="en-US"/>
          </a:p>
        </p:txBody>
      </p:sp>
    </p:spTree>
    <p:extLst>
      <p:ext uri="{BB962C8B-B14F-4D97-AF65-F5344CB8AC3E}">
        <p14:creationId xmlns:p14="http://schemas.microsoft.com/office/powerpoint/2010/main" val="242354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a:t>
            </a:fld>
            <a:endParaRPr lang="en-US"/>
          </a:p>
        </p:txBody>
      </p:sp>
    </p:spTree>
    <p:extLst>
      <p:ext uri="{BB962C8B-B14F-4D97-AF65-F5344CB8AC3E}">
        <p14:creationId xmlns:p14="http://schemas.microsoft.com/office/powerpoint/2010/main" val="419286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10</a:t>
            </a:fld>
            <a:endParaRPr lang="en-US"/>
          </a:p>
        </p:txBody>
      </p:sp>
    </p:spTree>
    <p:extLst>
      <p:ext uri="{BB962C8B-B14F-4D97-AF65-F5344CB8AC3E}">
        <p14:creationId xmlns:p14="http://schemas.microsoft.com/office/powerpoint/2010/main" val="92385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a:t>
            </a:r>
          </a:p>
          <a:p>
            <a:endParaRPr lang="en-US"/>
          </a:p>
          <a:p>
            <a:r>
              <a:rPr lang="en-US"/>
              <a:t>Article 4: General membership in the Coalition shall consist of any community member or organization who adheres to the Coalition’s mission and is further defined as an “active member” or a “supporting member”.  Only active members will be able to vote on Coalition-related business requiring a vote. </a:t>
            </a:r>
          </a:p>
          <a:p>
            <a:endParaRPr lang="en-US"/>
          </a:p>
          <a:p>
            <a:r>
              <a:rPr lang="en-US"/>
              <a:t>Article 5, Section 5.01: General Coalition Membership attends meetings of the General Coalition, participates in task force duties, and adheres to the Coalition’s mission</a:t>
            </a:r>
          </a:p>
          <a:p>
            <a:endParaRPr lang="en-US"/>
          </a:p>
          <a:p>
            <a:r>
              <a:rPr lang="en-US"/>
              <a:t>Article 5, Section 5.03: Task forces will be made up of an elected leader, a vice-leader, and volunteers from the General membership. They shall align their goals and action items to the approved strategic plan and collaborate internally and externally to do the work</a:t>
            </a:r>
          </a:p>
          <a:p>
            <a:endParaRPr lang="en-US"/>
          </a:p>
          <a:p>
            <a:r>
              <a:rPr lang="en-US"/>
              <a:t>Article 6, Section 6.01: The Steering Committee determines how often the Coalition meets. In 2024, we will be meeting bi-monthly. Three meetings will focus on Task Forces and three meetings will focus on overall collaboration and Coalition operations</a:t>
            </a:r>
          </a:p>
          <a:p>
            <a:endParaRPr lang="en-US"/>
          </a:p>
          <a:p>
            <a:r>
              <a:rPr lang="en-US"/>
              <a:t>Article 7, Section 7.03: We encourage members to take on leadership roles within the Coalition. Self-nominations will be accepted and one must be an active member to be on the Steering Committee to be nominated (2-year terms). </a:t>
            </a:r>
          </a:p>
          <a:p>
            <a:endParaRPr lang="en-US"/>
          </a:p>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40505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12</a:t>
            </a:fld>
            <a:endParaRPr lang="en-US"/>
          </a:p>
        </p:txBody>
      </p:sp>
    </p:spTree>
    <p:extLst>
      <p:ext uri="{BB962C8B-B14F-4D97-AF65-F5344CB8AC3E}">
        <p14:creationId xmlns:p14="http://schemas.microsoft.com/office/powerpoint/2010/main" val="4226513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895825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502276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15</a:t>
            </a:fld>
            <a:endParaRPr lang="en-US"/>
          </a:p>
        </p:txBody>
      </p:sp>
    </p:spTree>
    <p:extLst>
      <p:ext uri="{BB962C8B-B14F-4D97-AF65-F5344CB8AC3E}">
        <p14:creationId xmlns:p14="http://schemas.microsoft.com/office/powerpoint/2010/main" val="335554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411774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405498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80697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82781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a:t>
            </a:fld>
            <a:endParaRPr lang="en-US"/>
          </a:p>
        </p:txBody>
      </p:sp>
    </p:spTree>
    <p:extLst>
      <p:ext uri="{BB962C8B-B14F-4D97-AF65-F5344CB8AC3E}">
        <p14:creationId xmlns:p14="http://schemas.microsoft.com/office/powerpoint/2010/main" val="426921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35153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Member Agreement Form</a:t>
            </a:r>
          </a:p>
        </p:txBody>
      </p:sp>
      <p:sp>
        <p:nvSpPr>
          <p:cNvPr id="4" name="Slide Number Placeholder 3"/>
          <p:cNvSpPr>
            <a:spLocks noGrp="1"/>
          </p:cNvSpPr>
          <p:nvPr>
            <p:ph type="sldNum" sz="quarter" idx="5"/>
          </p:nvPr>
        </p:nvSpPr>
        <p:spPr/>
        <p:txBody>
          <a:bodyPr/>
          <a:lstStyle/>
          <a:p>
            <a:fld id="{58CCC2D2-4B4D-4FC9-8FDE-ED6904DDD8DA}" type="slidenum">
              <a:rPr lang="en-US" smtClean="0"/>
              <a:t>21</a:t>
            </a:fld>
            <a:endParaRPr lang="en-US"/>
          </a:p>
        </p:txBody>
      </p:sp>
    </p:spTree>
    <p:extLst>
      <p:ext uri="{BB962C8B-B14F-4D97-AF65-F5344CB8AC3E}">
        <p14:creationId xmlns:p14="http://schemas.microsoft.com/office/powerpoint/2010/main" val="62638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066979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512550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presenter should pull up the membership agreement form and skim through it, highlighting the Responsibilities of the Parties section. </a:t>
            </a:r>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94001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25</a:t>
            </a:fld>
            <a:endParaRPr lang="en-US"/>
          </a:p>
        </p:txBody>
      </p:sp>
    </p:spTree>
    <p:extLst>
      <p:ext uri="{BB962C8B-B14F-4D97-AF65-F5344CB8AC3E}">
        <p14:creationId xmlns:p14="http://schemas.microsoft.com/office/powerpoint/2010/main" val="3523079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Networking during meetings</a:t>
            </a:r>
          </a:p>
          <a:p>
            <a:r>
              <a:rPr lang="en-US"/>
              <a:t>Peace Walk with other coalitions/organizations</a:t>
            </a:r>
          </a:p>
          <a:p>
            <a:r>
              <a:rPr lang="en-US"/>
              <a:t>Advocacy-related sign-on letters during legislative session</a:t>
            </a:r>
          </a:p>
          <a:p>
            <a:r>
              <a:rPr lang="en-US"/>
              <a:t>Etc. </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26</a:t>
            </a:fld>
            <a:endParaRPr lang="en-US"/>
          </a:p>
        </p:txBody>
      </p:sp>
    </p:spTree>
    <p:extLst>
      <p:ext uri="{BB962C8B-B14F-4D97-AF65-F5344CB8AC3E}">
        <p14:creationId xmlns:p14="http://schemas.microsoft.com/office/powerpoint/2010/main" val="181460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A5E0-AE0A-0EA0-F896-1B7949FA2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93E19D-9C9D-0098-036B-1609D085F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A6438-FDAE-5C4F-2C1D-579D06E3A99B}"/>
              </a:ext>
            </a:extLst>
          </p:cNvPr>
          <p:cNvSpPr>
            <a:spLocks noGrp="1"/>
          </p:cNvSpPr>
          <p:nvPr>
            <p:ph type="body" idx="1"/>
          </p:nvPr>
        </p:nvSpPr>
        <p:spPr/>
        <p:txBody>
          <a:bodyPr/>
          <a:lstStyle/>
          <a:p>
            <a:endParaRPr lang="en-US"/>
          </a:p>
          <a:p>
            <a:r>
              <a:rPr lang="en-US"/>
              <a:t>Briefly describe lock box distribution, fuel cards for guns event</a:t>
            </a:r>
          </a:p>
        </p:txBody>
      </p:sp>
      <p:sp>
        <p:nvSpPr>
          <p:cNvPr id="4" name="Slide Number Placeholder 3">
            <a:extLst>
              <a:ext uri="{FF2B5EF4-FFF2-40B4-BE49-F238E27FC236}">
                <a16:creationId xmlns:a16="http://schemas.microsoft.com/office/drawing/2014/main" id="{332B1448-0BDB-7B93-AC2F-93F7047EF9BD}"/>
              </a:ext>
            </a:extLst>
          </p:cNvPr>
          <p:cNvSpPr>
            <a:spLocks noGrp="1"/>
          </p:cNvSpPr>
          <p:nvPr>
            <p:ph type="sldNum" sz="quarter" idx="5"/>
          </p:nvPr>
        </p:nvSpPr>
        <p:spPr/>
        <p:txBody>
          <a:bodyPr/>
          <a:lstStyle/>
          <a:p>
            <a:fld id="{58CCC2D2-4B4D-4FC9-8FDE-ED6904DDD8DA}" type="slidenum">
              <a:rPr lang="en-US" smtClean="0"/>
              <a:t>27</a:t>
            </a:fld>
            <a:endParaRPr lang="en-US"/>
          </a:p>
        </p:txBody>
      </p:sp>
    </p:spTree>
    <p:extLst>
      <p:ext uri="{BB962C8B-B14F-4D97-AF65-F5344CB8AC3E}">
        <p14:creationId xmlns:p14="http://schemas.microsoft.com/office/powerpoint/2010/main" val="3745100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explain what is expected of members if they table at an event</a:t>
            </a:r>
          </a:p>
        </p:txBody>
      </p:sp>
      <p:sp>
        <p:nvSpPr>
          <p:cNvPr id="4" name="Slide Number Placeholder 3"/>
          <p:cNvSpPr>
            <a:spLocks noGrp="1"/>
          </p:cNvSpPr>
          <p:nvPr>
            <p:ph type="sldNum" sz="quarter" idx="5"/>
          </p:nvPr>
        </p:nvSpPr>
        <p:spPr/>
        <p:txBody>
          <a:bodyPr/>
          <a:lstStyle/>
          <a:p>
            <a:fld id="{58CCC2D2-4B4D-4FC9-8FDE-ED6904DDD8DA}" type="slidenum">
              <a:rPr lang="en-US" smtClean="0"/>
              <a:t>28</a:t>
            </a:fld>
            <a:endParaRPr lang="en-US"/>
          </a:p>
        </p:txBody>
      </p:sp>
    </p:spTree>
    <p:extLst>
      <p:ext uri="{BB962C8B-B14F-4D97-AF65-F5344CB8AC3E}">
        <p14:creationId xmlns:p14="http://schemas.microsoft.com/office/powerpoint/2010/main" val="1374224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58531-FADD-F92E-7D61-CE9C9794B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5377F-1974-1D95-3BD9-3E05C521D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631F8-5324-8A28-A32A-BD7DA116D96A}"/>
              </a:ext>
            </a:extLst>
          </p:cNvPr>
          <p:cNvSpPr>
            <a:spLocks noGrp="1"/>
          </p:cNvSpPr>
          <p:nvPr>
            <p:ph type="body" idx="1"/>
          </p:nvPr>
        </p:nvSpPr>
        <p:spPr/>
        <p:txBody>
          <a:bodyPr/>
          <a:lstStyle/>
          <a:p>
            <a:r>
              <a:rPr lang="en-US"/>
              <a:t>Highlight:</a:t>
            </a:r>
          </a:p>
          <a:p>
            <a:endParaRPr lang="en-US"/>
          </a:p>
          <a:p>
            <a:r>
              <a:rPr lang="en-US"/>
              <a:t>Youth engagement opportunities</a:t>
            </a:r>
          </a:p>
          <a:p>
            <a:r>
              <a:rPr lang="en-US"/>
              <a:t>Collaborative Project opportunities</a:t>
            </a:r>
          </a:p>
          <a:p>
            <a:r>
              <a:rPr lang="en-US"/>
              <a:t>Event sponsorship</a:t>
            </a:r>
          </a:p>
          <a:p>
            <a:r>
              <a:rPr lang="en-US"/>
              <a:t>Firearm lock boxes – community events</a:t>
            </a:r>
          </a:p>
          <a:p>
            <a:endParaRPr lang="en-US"/>
          </a:p>
          <a:p>
            <a:endParaRPr lang="en-US"/>
          </a:p>
        </p:txBody>
      </p:sp>
      <p:sp>
        <p:nvSpPr>
          <p:cNvPr id="4" name="Slide Number Placeholder 3">
            <a:extLst>
              <a:ext uri="{FF2B5EF4-FFF2-40B4-BE49-F238E27FC236}">
                <a16:creationId xmlns:a16="http://schemas.microsoft.com/office/drawing/2014/main" id="{21C8CC27-2B35-EAF9-1CB8-AAEEDA7A3B7F}"/>
              </a:ext>
            </a:extLst>
          </p:cNvPr>
          <p:cNvSpPr>
            <a:spLocks noGrp="1"/>
          </p:cNvSpPr>
          <p:nvPr>
            <p:ph type="sldNum" sz="quarter" idx="5"/>
          </p:nvPr>
        </p:nvSpPr>
        <p:spPr/>
        <p:txBody>
          <a:bodyPr/>
          <a:lstStyle/>
          <a:p>
            <a:fld id="{58CCC2D2-4B4D-4FC9-8FDE-ED6904DDD8DA}" type="slidenum">
              <a:rPr lang="en-US" smtClean="0"/>
              <a:t>29</a:t>
            </a:fld>
            <a:endParaRPr lang="en-US"/>
          </a:p>
        </p:txBody>
      </p:sp>
    </p:spTree>
    <p:extLst>
      <p:ext uri="{BB962C8B-B14F-4D97-AF65-F5344CB8AC3E}">
        <p14:creationId xmlns:p14="http://schemas.microsoft.com/office/powerpoint/2010/main" val="149531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7146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past projects/events we either helped plan and coordinate, or we sponsored financially, AND/OR we funded youth with the opportunity to engage with them</a:t>
            </a:r>
          </a:p>
          <a:p>
            <a:endParaRPr lang="en-US"/>
          </a:p>
          <a:p>
            <a:r>
              <a:rPr lang="en-US"/>
              <a:t>We didn’t “own” all of these initiatives. Our Steering Committee advocates for supporting the work that Coalition members are already doing. </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30</a:t>
            </a:fld>
            <a:endParaRPr lang="en-US"/>
          </a:p>
        </p:txBody>
      </p:sp>
    </p:spTree>
    <p:extLst>
      <p:ext uri="{BB962C8B-B14F-4D97-AF65-F5344CB8AC3E}">
        <p14:creationId xmlns:p14="http://schemas.microsoft.com/office/powerpoint/2010/main" val="2063431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past projects/events we either helped plan and coordinate, or we sponsored financially, AND/OR we funded youth with the opportunity to engage with them</a:t>
            </a:r>
          </a:p>
          <a:p>
            <a:endParaRPr lang="en-US"/>
          </a:p>
          <a:p>
            <a:r>
              <a:rPr lang="en-US"/>
              <a:t>We didn’t “own” all of these initiatives. Our Steering Committee advocates for supporting the work that Coalition members are already doing. </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31</a:t>
            </a:fld>
            <a:endParaRPr lang="en-US"/>
          </a:p>
        </p:txBody>
      </p:sp>
    </p:spTree>
    <p:extLst>
      <p:ext uri="{BB962C8B-B14F-4D97-AF65-F5344CB8AC3E}">
        <p14:creationId xmlns:p14="http://schemas.microsoft.com/office/powerpoint/2010/main" val="209277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past projects/events we either helped plan and coordinate, or we sponsored financially, AND/OR we funded youth with the opportunity to engage with them</a:t>
            </a:r>
          </a:p>
          <a:p>
            <a:endParaRPr lang="en-US"/>
          </a:p>
          <a:p>
            <a:r>
              <a:rPr lang="en-US"/>
              <a:t>We didn’t “own” all of these initiatives. Our Steering Committee advocates for supporting the work that Coalition members are already doing. </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32</a:t>
            </a:fld>
            <a:endParaRPr lang="en-US"/>
          </a:p>
        </p:txBody>
      </p:sp>
    </p:spTree>
    <p:extLst>
      <p:ext uri="{BB962C8B-B14F-4D97-AF65-F5344CB8AC3E}">
        <p14:creationId xmlns:p14="http://schemas.microsoft.com/office/powerpoint/2010/main" val="983793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past projects/events we either helped plan and coordinate, or we sponsored financially, AND/OR we funded youth with the opportunity to engage with them</a:t>
            </a:r>
          </a:p>
          <a:p>
            <a:endParaRPr lang="en-US"/>
          </a:p>
          <a:p>
            <a:r>
              <a:rPr lang="en-US"/>
              <a:t>We didn’t “own” all of these initiatives. Our Steering Committee advocates for supporting the work that Coalition members are already doing. </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33</a:t>
            </a:fld>
            <a:endParaRPr lang="en-US"/>
          </a:p>
        </p:txBody>
      </p:sp>
    </p:spTree>
    <p:extLst>
      <p:ext uri="{BB962C8B-B14F-4D97-AF65-F5344CB8AC3E}">
        <p14:creationId xmlns:p14="http://schemas.microsoft.com/office/powerpoint/2010/main" val="843039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34</a:t>
            </a:fld>
            <a:endParaRPr lang="en-US"/>
          </a:p>
        </p:txBody>
      </p:sp>
    </p:spTree>
    <p:extLst>
      <p:ext uri="{BB962C8B-B14F-4D97-AF65-F5344CB8AC3E}">
        <p14:creationId xmlns:p14="http://schemas.microsoft.com/office/powerpoint/2010/main" val="361980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35</a:t>
            </a:fld>
            <a:endParaRPr lang="en-US"/>
          </a:p>
        </p:txBody>
      </p:sp>
    </p:spTree>
    <p:extLst>
      <p:ext uri="{BB962C8B-B14F-4D97-AF65-F5344CB8AC3E}">
        <p14:creationId xmlns:p14="http://schemas.microsoft.com/office/powerpoint/2010/main" val="291784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4</a:t>
            </a:fld>
            <a:endParaRPr lang="en-US"/>
          </a:p>
        </p:txBody>
      </p:sp>
    </p:spTree>
    <p:extLst>
      <p:ext uri="{BB962C8B-B14F-4D97-AF65-F5344CB8AC3E}">
        <p14:creationId xmlns:p14="http://schemas.microsoft.com/office/powerpoint/2010/main" val="259890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a:t>Have attendees introduce themselves and then go to the Steering Committee slide to present who those individuals are</a:t>
            </a:r>
          </a:p>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5</a:t>
            </a:fld>
            <a:endParaRPr lang="en-US"/>
          </a:p>
        </p:txBody>
      </p:sp>
    </p:spTree>
    <p:extLst>
      <p:ext uri="{BB962C8B-B14F-4D97-AF65-F5344CB8AC3E}">
        <p14:creationId xmlns:p14="http://schemas.microsoft.com/office/powerpoint/2010/main" val="271971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6</a:t>
            </a:fld>
            <a:endParaRPr lang="en-US"/>
          </a:p>
        </p:txBody>
      </p:sp>
    </p:spTree>
    <p:extLst>
      <p:ext uri="{BB962C8B-B14F-4D97-AF65-F5344CB8AC3E}">
        <p14:creationId xmlns:p14="http://schemas.microsoft.com/office/powerpoint/2010/main" val="7820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CCC2D2-4B4D-4FC9-8FDE-ED6904DDD8DA}" type="slidenum">
              <a:rPr lang="en-US" smtClean="0"/>
              <a:t>7</a:t>
            </a:fld>
            <a:endParaRPr lang="en-US"/>
          </a:p>
        </p:txBody>
      </p:sp>
    </p:spTree>
    <p:extLst>
      <p:ext uri="{BB962C8B-B14F-4D97-AF65-F5344CB8AC3E}">
        <p14:creationId xmlns:p14="http://schemas.microsoft.com/office/powerpoint/2010/main" val="1489006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65167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2937">
              <a:defRPr/>
            </a:pPr>
            <a:fld id="{58CCC2D2-4B4D-4FC9-8FDE-ED6904DDD8DA}" type="slidenum">
              <a:rPr lang="en-US">
                <a:solidFill>
                  <a:prstClr val="black"/>
                </a:solidFill>
                <a:latin typeface="Calibri" panose="020F0502020204030204"/>
              </a:rPr>
              <a:pPr defTabSz="91293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34311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82FA0-595D-3B50-747D-D354FF0B39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AB365-A24D-EA1B-EB80-7AF661B200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7DEDDD-89B3-941C-8DF3-B4C906F334BE}"/>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05DF0866-BED8-0711-A9C1-620547EA0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E936A-245D-35C6-2515-7BAFB29DF6C8}"/>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311768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0DC0-DFFE-24CE-CCA2-E7D614E330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99CAFE-EE38-7411-A061-ADCAE6DF22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397B8-B62A-0496-EFA4-6D4F7813FAE8}"/>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02D558EA-DF17-DB9F-1284-4DF43F5E3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CDFC2-AB0D-4E0E-1527-78AC35E59961}"/>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4111255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9AEBA-3CEF-7F57-8F86-2D905623BC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A8EE6-FABE-1A6F-F80D-AA1376384B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C53A2-2F4C-5C34-0ADE-0CBCD8FA333F}"/>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1F2B020B-7445-A0E2-B762-3709FFF34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0730-3B30-1840-77B5-F9ABD59F9799}"/>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402653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2BF9-33CF-854C-06A0-FDD33B1994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B6F11-1096-46A1-0B9B-93FAE7702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8B431-CB4C-44D5-6C3D-AA843869B010}"/>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D75C8614-2553-005C-B2A4-DE671CC11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3DFC2-8D59-24AB-EA0F-909AFCD2DE2F}"/>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871146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8FC4-0FDE-E9AE-DD85-2BB8C6278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E728AB-2760-CC29-A1DA-C4DECE25A5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16EC7-1D98-CA34-CFB6-78222DF913B9}"/>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3609CCE7-CAC0-25E3-2E8E-B275978B2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1AC00-5C75-7D44-88A0-23F8A635BE97}"/>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20263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DB4E-44E4-27DC-4217-6F1C90137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5A145-FCDB-0546-B781-C7D16F1010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DBC5D5-C1F0-8AB5-7D91-5C590F0E9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E4F83C-5482-0768-DA68-393537B890BA}"/>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6" name="Footer Placeholder 5">
            <a:extLst>
              <a:ext uri="{FF2B5EF4-FFF2-40B4-BE49-F238E27FC236}">
                <a16:creationId xmlns:a16="http://schemas.microsoft.com/office/drawing/2014/main" id="{8661C5CB-D736-5BB0-1271-C20F7098DE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831324-9900-C433-410E-81230873E9DA}"/>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302361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0BBE-32B6-C0BB-6622-C8A62B1B1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7DA6-7FAE-88FD-0684-E00929743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BDA80-98AB-16A2-ABCB-C3BF22169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E14EF-A724-7C7A-A328-070E140C6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915A4-C0FA-05F9-B01E-8A39F8D1E0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00AE1A-C0B3-8203-3B89-E1FD5FC32871}"/>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8" name="Footer Placeholder 7">
            <a:extLst>
              <a:ext uri="{FF2B5EF4-FFF2-40B4-BE49-F238E27FC236}">
                <a16:creationId xmlns:a16="http://schemas.microsoft.com/office/drawing/2014/main" id="{D5C3DB61-72BA-63F2-F60F-05A2D7EF1D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79C097-5A9A-75C4-46A1-08D7AB795346}"/>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20347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7D02-C22E-39E0-106F-A31AE2A269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A6CDA2-FA6F-DC7B-36A5-3BB9FFEA8215}"/>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4" name="Footer Placeholder 3">
            <a:extLst>
              <a:ext uri="{FF2B5EF4-FFF2-40B4-BE49-F238E27FC236}">
                <a16:creationId xmlns:a16="http://schemas.microsoft.com/office/drawing/2014/main" id="{65553CE9-26B4-F770-B536-3FD1449C0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5C5267-7148-077A-6DE9-17389F64143F}"/>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49396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8AA86-1A3A-4F56-9306-5C1B96A14C55}"/>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3" name="Footer Placeholder 2">
            <a:extLst>
              <a:ext uri="{FF2B5EF4-FFF2-40B4-BE49-F238E27FC236}">
                <a16:creationId xmlns:a16="http://schemas.microsoft.com/office/drawing/2014/main" id="{1EDB97F6-EFCB-35A0-1A5E-5BD733818E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F182E3-27EC-506D-B515-496AB44B4379}"/>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2580507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AD8F-AD37-A23E-4734-6651460F8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B5577A-EF65-56C0-483B-50647B060D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C82A4C-6F2B-8C49-48A7-B537221F0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61148-D3B9-5AFA-04C7-426092D2FDC5}"/>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6" name="Footer Placeholder 5">
            <a:extLst>
              <a:ext uri="{FF2B5EF4-FFF2-40B4-BE49-F238E27FC236}">
                <a16:creationId xmlns:a16="http://schemas.microsoft.com/office/drawing/2014/main" id="{67F24A95-4995-3028-41F0-BBC8FE6DC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89C67-7DDC-6411-E13F-9A7074132484}"/>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4190440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B8B9-70AF-0FB3-6556-7803FBD9F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76E3B5-EFA6-B74B-3E60-1BFA4F7A0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C8223E-5D28-ED52-E3DA-D681149D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759AD-7AD7-1625-064B-9C88C8A34503}"/>
              </a:ext>
            </a:extLst>
          </p:cNvPr>
          <p:cNvSpPr>
            <a:spLocks noGrp="1"/>
          </p:cNvSpPr>
          <p:nvPr>
            <p:ph type="dt" sz="half" idx="10"/>
          </p:nvPr>
        </p:nvSpPr>
        <p:spPr/>
        <p:txBody>
          <a:bodyPr/>
          <a:lstStyle/>
          <a:p>
            <a:fld id="{1967D532-6454-4288-9E67-A907E14C1C02}" type="datetimeFigureOut">
              <a:rPr lang="en-US" smtClean="0"/>
              <a:t>5/13/2024</a:t>
            </a:fld>
            <a:endParaRPr lang="en-US"/>
          </a:p>
        </p:txBody>
      </p:sp>
      <p:sp>
        <p:nvSpPr>
          <p:cNvPr id="6" name="Footer Placeholder 5">
            <a:extLst>
              <a:ext uri="{FF2B5EF4-FFF2-40B4-BE49-F238E27FC236}">
                <a16:creationId xmlns:a16="http://schemas.microsoft.com/office/drawing/2014/main" id="{595048E5-E2F3-43A7-62C1-7C791605A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AF73D-B3EB-9621-2AE2-AE95B84BA926}"/>
              </a:ext>
            </a:extLst>
          </p:cNvPr>
          <p:cNvSpPr>
            <a:spLocks noGrp="1"/>
          </p:cNvSpPr>
          <p:nvPr>
            <p:ph type="sldNum" sz="quarter" idx="12"/>
          </p:nvPr>
        </p:nvSpPr>
        <p:spPr/>
        <p:txBody>
          <a:bodyPr/>
          <a:lstStyle/>
          <a:p>
            <a:fld id="{DD83BC20-C828-4DEC-81FE-0FC87009CBF5}" type="slidenum">
              <a:rPr lang="en-US" smtClean="0"/>
              <a:t>‹#›</a:t>
            </a:fld>
            <a:endParaRPr lang="en-US"/>
          </a:p>
        </p:txBody>
      </p:sp>
    </p:spTree>
    <p:extLst>
      <p:ext uri="{BB962C8B-B14F-4D97-AF65-F5344CB8AC3E}">
        <p14:creationId xmlns:p14="http://schemas.microsoft.com/office/powerpoint/2010/main" val="3879651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3D06F-79D3-6A07-B0C9-590BCDC50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CBDBD-E9B2-CAF9-79C7-1DF069C94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C0E1E-688D-E627-CF75-9492EE1C1B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67D532-6454-4288-9E67-A907E14C1C02}" type="datetimeFigureOut">
              <a:rPr lang="en-US" smtClean="0"/>
              <a:t>5/13/2024</a:t>
            </a:fld>
            <a:endParaRPr lang="en-US"/>
          </a:p>
        </p:txBody>
      </p:sp>
      <p:sp>
        <p:nvSpPr>
          <p:cNvPr id="5" name="Footer Placeholder 4">
            <a:extLst>
              <a:ext uri="{FF2B5EF4-FFF2-40B4-BE49-F238E27FC236}">
                <a16:creationId xmlns:a16="http://schemas.microsoft.com/office/drawing/2014/main" id="{57835807-F2FD-20E5-0B08-15BBD88A0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5D6AC19-D78E-C756-DF95-F07D1EADC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83BC20-C828-4DEC-81FE-0FC87009CBF5}" type="slidenum">
              <a:rPr lang="en-US" smtClean="0"/>
              <a:t>‹#›</a:t>
            </a:fld>
            <a:endParaRPr lang="en-US"/>
          </a:p>
        </p:txBody>
      </p:sp>
    </p:spTree>
    <p:extLst>
      <p:ext uri="{BB962C8B-B14F-4D97-AF65-F5344CB8AC3E}">
        <p14:creationId xmlns:p14="http://schemas.microsoft.com/office/powerpoint/2010/main" val="264255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1.png"/><Relationship Id="rId9"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44407-A9B4-9FB8-BCE8-EC35A2113C81}"/>
              </a:ext>
            </a:extLst>
          </p:cNvPr>
          <p:cNvSpPr>
            <a:spLocks noGrp="1"/>
          </p:cNvSpPr>
          <p:nvPr>
            <p:ph type="ctrTitle"/>
          </p:nvPr>
        </p:nvSpPr>
        <p:spPr>
          <a:xfrm>
            <a:off x="640080" y="320040"/>
            <a:ext cx="6692827" cy="3892669"/>
          </a:xfrm>
        </p:spPr>
        <p:txBody>
          <a:bodyPr>
            <a:normAutofit/>
          </a:bodyPr>
          <a:lstStyle/>
          <a:p>
            <a:pPr algn="l"/>
            <a:r>
              <a:rPr lang="en-US" sz="6600" b="1" dirty="0">
                <a:latin typeface="Georgia" panose="02040502050405020303" pitchFamily="18" charset="0"/>
              </a:rPr>
              <a:t>New Member Orientation</a:t>
            </a:r>
          </a:p>
        </p:txBody>
      </p:sp>
      <p:sp>
        <p:nvSpPr>
          <p:cNvPr id="3" name="Subtitle 2">
            <a:extLst>
              <a:ext uri="{FF2B5EF4-FFF2-40B4-BE49-F238E27FC236}">
                <a16:creationId xmlns:a16="http://schemas.microsoft.com/office/drawing/2014/main" id="{1BE1C6B6-3072-C62F-4EBA-BB51234842D3}"/>
              </a:ext>
            </a:extLst>
          </p:cNvPr>
          <p:cNvSpPr>
            <a:spLocks noGrp="1"/>
          </p:cNvSpPr>
          <p:nvPr>
            <p:ph type="subTitle" idx="1"/>
          </p:nvPr>
        </p:nvSpPr>
        <p:spPr>
          <a:xfrm>
            <a:off x="640080" y="4631161"/>
            <a:ext cx="6692827" cy="1569486"/>
          </a:xfrm>
        </p:spPr>
        <p:txBody>
          <a:bodyPr>
            <a:normAutofit/>
          </a:bodyPr>
          <a:lstStyle/>
          <a:p>
            <a:pPr algn="l"/>
            <a:r>
              <a:rPr lang="en-US" dirty="0"/>
              <a:t>Marion County Youth Violence Prevention Coalition</a:t>
            </a:r>
          </a:p>
          <a:p>
            <a:pPr algn="l"/>
            <a:r>
              <a:rPr lang="en-US" dirty="0"/>
              <a:t>2024</a:t>
            </a:r>
            <a:br>
              <a:rPr lang="en-US" dirty="0"/>
            </a:br>
            <a:endParaRPr lang="en-US" dirty="0"/>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icon&#10;&#10;Description automatically generated">
            <a:extLst>
              <a:ext uri="{FF2B5EF4-FFF2-40B4-BE49-F238E27FC236}">
                <a16:creationId xmlns:a16="http://schemas.microsoft.com/office/drawing/2014/main" id="{9014B857-AAFC-48D3-3FF6-4BA67F18D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5330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5400" b="1" i="0" kern="1200" dirty="0">
                <a:solidFill>
                  <a:schemeClr val="tx1"/>
                </a:solidFill>
                <a:effectLst/>
                <a:latin typeface="Georgia" panose="02040502050405020303" pitchFamily="18" charset="0"/>
              </a:rPr>
              <a:t>Coalition </a:t>
            </a:r>
            <a:br>
              <a:rPr lang="en-US" sz="5400" b="1" i="0" kern="1200" dirty="0">
                <a:solidFill>
                  <a:schemeClr val="tx1"/>
                </a:solidFill>
                <a:effectLst/>
                <a:latin typeface="Georgia" panose="02040502050405020303" pitchFamily="18" charset="0"/>
              </a:rPr>
            </a:br>
            <a:r>
              <a:rPr lang="en-US" sz="5400" b="1" i="0" kern="1200" dirty="0">
                <a:solidFill>
                  <a:schemeClr val="tx1"/>
                </a:solidFill>
                <a:effectLst/>
                <a:latin typeface="Georgia" panose="02040502050405020303" pitchFamily="18" charset="0"/>
              </a:rPr>
              <a:t>Bylaws</a:t>
            </a:r>
            <a:endParaRPr lang="en-US" sz="5400" b="1" kern="1200" dirty="0">
              <a:solidFill>
                <a:schemeClr val="tx1"/>
              </a:solidFill>
              <a:latin typeface="Georgia" panose="02040502050405020303" pitchFamily="18" charset="0"/>
            </a:endParaRPr>
          </a:p>
        </p:txBody>
      </p:sp>
      <p:pic>
        <p:nvPicPr>
          <p:cNvPr id="15" name="Graphic 14" descr="Meeting">
            <a:extLst>
              <a:ext uri="{FF2B5EF4-FFF2-40B4-BE49-F238E27FC236}">
                <a16:creationId xmlns:a16="http://schemas.microsoft.com/office/drawing/2014/main" id="{6DCA5B8C-C6CA-E64C-895B-84CABA74DB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559005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b="1" dirty="0">
                <a:latin typeface="Georgia" panose="02040502050405020303" pitchFamily="18" charset="0"/>
              </a:rPr>
              <a:t>Articles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514350" indent="-514350">
              <a:buFont typeface="+mj-lt"/>
              <a:buAutoNum type="romanUcPeriod"/>
            </a:pPr>
            <a:r>
              <a:rPr lang="en-US" sz="2000" dirty="0"/>
              <a:t>Name of the Coalition</a:t>
            </a:r>
          </a:p>
          <a:p>
            <a:pPr marL="514350" indent="-514350">
              <a:buFont typeface="+mj-lt"/>
              <a:buAutoNum type="romanUcPeriod"/>
            </a:pPr>
            <a:r>
              <a:rPr lang="en-US" sz="2000" dirty="0"/>
              <a:t>Mission of the Coalition</a:t>
            </a:r>
          </a:p>
          <a:p>
            <a:pPr marL="514350" indent="-514350">
              <a:buFont typeface="+mj-lt"/>
              <a:buAutoNum type="romanUcPeriod"/>
            </a:pPr>
            <a:r>
              <a:rPr lang="en-US" sz="2000" dirty="0"/>
              <a:t>Goals of the Coalition</a:t>
            </a:r>
          </a:p>
          <a:p>
            <a:pPr marL="514350" indent="-514350">
              <a:buFont typeface="+mj-lt"/>
              <a:buAutoNum type="romanUcPeriod"/>
            </a:pPr>
            <a:r>
              <a:rPr lang="en-US" sz="2000" dirty="0"/>
              <a:t>Membership</a:t>
            </a:r>
          </a:p>
          <a:p>
            <a:pPr marL="514350" indent="-514350">
              <a:buFont typeface="+mj-lt"/>
              <a:buAutoNum type="romanUcPeriod"/>
            </a:pPr>
            <a:r>
              <a:rPr lang="en-US" sz="2000" dirty="0"/>
              <a:t>Structure of the Coalition</a:t>
            </a:r>
          </a:p>
          <a:p>
            <a:pPr marL="514350" indent="-514350">
              <a:buFont typeface="+mj-lt"/>
              <a:buAutoNum type="romanUcPeriod"/>
            </a:pPr>
            <a:r>
              <a:rPr lang="en-US" sz="2000" dirty="0"/>
              <a:t>Meetings of the General Coalition</a:t>
            </a:r>
          </a:p>
          <a:p>
            <a:pPr marL="514350" indent="-514350">
              <a:buFont typeface="+mj-lt"/>
              <a:buAutoNum type="romanUcPeriod"/>
            </a:pPr>
            <a:r>
              <a:rPr lang="en-US" sz="2000" dirty="0"/>
              <a:t>Steering Committee</a:t>
            </a:r>
          </a:p>
          <a:p>
            <a:pPr marL="514350" indent="-514350">
              <a:buFont typeface="+mj-lt"/>
              <a:buAutoNum type="romanUcPeriod"/>
            </a:pPr>
            <a:r>
              <a:rPr lang="en-US" sz="2000" dirty="0"/>
              <a:t>Task Forces</a:t>
            </a:r>
          </a:p>
          <a:p>
            <a:pPr marL="514350" indent="-514350">
              <a:buFont typeface="+mj-lt"/>
              <a:buAutoNum type="romanUcPeriod"/>
            </a:pPr>
            <a:r>
              <a:rPr lang="en-US" sz="2000" dirty="0"/>
              <a:t>Coalition Procedures</a:t>
            </a:r>
          </a:p>
          <a:p>
            <a:pPr marL="514350" indent="-514350">
              <a:buFont typeface="+mj-lt"/>
              <a:buAutoNum type="romanUcPeriod"/>
            </a:pPr>
            <a:r>
              <a:rPr lang="en-US" sz="2000" dirty="0"/>
              <a:t>Amending Bylaws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41614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5400" b="1" i="0" kern="1200" dirty="0">
                <a:solidFill>
                  <a:schemeClr val="tx1"/>
                </a:solidFill>
                <a:effectLst/>
                <a:latin typeface="Georgia" panose="02040502050405020303" pitchFamily="18" charset="0"/>
              </a:rPr>
              <a:t>Coalition Strategic Plan</a:t>
            </a:r>
            <a:endParaRPr lang="en-US" sz="5400" b="1" kern="1200" dirty="0">
              <a:solidFill>
                <a:schemeClr val="tx1"/>
              </a:solidFill>
              <a:latin typeface="Georgia" panose="02040502050405020303" pitchFamily="18" charset="0"/>
            </a:endParaRPr>
          </a:p>
        </p:txBody>
      </p:sp>
      <p:pic>
        <p:nvPicPr>
          <p:cNvPr id="5" name="Graphic 4" descr="List with solid fill">
            <a:extLst>
              <a:ext uri="{FF2B5EF4-FFF2-40B4-BE49-F238E27FC236}">
                <a16:creationId xmlns:a16="http://schemas.microsoft.com/office/drawing/2014/main" id="{787DC259-941D-B71B-FC36-7E819906CD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89608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635000" y="640823"/>
            <a:ext cx="3418659" cy="5583148"/>
          </a:xfrm>
        </p:spPr>
        <p:txBody>
          <a:bodyPr anchor="ctr">
            <a:normAutofit/>
          </a:bodyPr>
          <a:lstStyle/>
          <a:p>
            <a:r>
              <a:rPr lang="en-US" sz="2800" b="1" i="0" dirty="0">
                <a:effectLst/>
                <a:latin typeface="Georgia" panose="02040502050405020303" pitchFamily="18" charset="0"/>
              </a:rPr>
              <a:t>Operational Plan:</a:t>
            </a:r>
            <a:br>
              <a:rPr lang="en-US" sz="2800" b="1" i="0" dirty="0">
                <a:effectLst/>
                <a:latin typeface="Georgia" panose="02040502050405020303" pitchFamily="18" charset="0"/>
              </a:rPr>
            </a:br>
            <a:r>
              <a:rPr lang="en-US" sz="2800" b="0" i="1" dirty="0">
                <a:effectLst/>
                <a:latin typeface="Georgia" panose="02040502050405020303" pitchFamily="18" charset="0"/>
              </a:rPr>
              <a:t>To ensure the success of the strategic initiatives included in this plan, the Coalition recognizes the importance of adopting the following operational practices.</a:t>
            </a:r>
            <a:endParaRPr lang="en-US" sz="2800" dirty="0">
              <a:latin typeface="Georgia" panose="02040502050405020303" pitchFamily="18" charset="0"/>
            </a:endParaRPr>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D6694E44-5BD7-4F8D-A0C5-431ACF1FB354}"/>
              </a:ext>
            </a:extLst>
          </p:cNvPr>
          <p:cNvGraphicFramePr>
            <a:graphicFrameLocks noGrp="1"/>
          </p:cNvGraphicFramePr>
          <p:nvPr>
            <p:ph idx="1"/>
            <p:extLst>
              <p:ext uri="{D42A27DB-BD31-4B8C-83A1-F6EECF244321}">
                <p14:modId xmlns:p14="http://schemas.microsoft.com/office/powerpoint/2010/main" val="11990334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982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2800" b="1" i="0" dirty="0">
                <a:effectLst/>
                <a:latin typeface="Georgia" panose="02040502050405020303" pitchFamily="18" charset="0"/>
              </a:rPr>
              <a:t>1A. Policy</a:t>
            </a:r>
            <a:br>
              <a:rPr lang="en-US" sz="2800" b="1" i="0" dirty="0">
                <a:effectLst/>
                <a:latin typeface="Georgia" panose="02040502050405020303" pitchFamily="18" charset="0"/>
              </a:rPr>
            </a:br>
            <a:r>
              <a:rPr lang="en-US" sz="2800" b="0" i="1" dirty="0">
                <a:effectLst/>
                <a:latin typeface="Georgia" panose="02040502050405020303" pitchFamily="18" charset="0"/>
              </a:rPr>
              <a:t>Promote a public policy position focused on addressing sources of youth violence</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000" b="1"/>
              <a:t>Objectives:</a:t>
            </a:r>
          </a:p>
          <a:p>
            <a:pPr marL="514350" indent="-514350">
              <a:buFont typeface="+mj-lt"/>
              <a:buAutoNum type="arabicPeriod"/>
            </a:pPr>
            <a:r>
              <a:rPr lang="en-US" sz="2000"/>
              <a:t>Provide opportunities to educate coalition members and the community on a) the legislative process, including how to connect with local government, and b) the coalition’s public policy agenda.</a:t>
            </a:r>
          </a:p>
          <a:p>
            <a:pPr marL="514350" indent="-514350">
              <a:buFont typeface="+mj-lt"/>
              <a:buAutoNum type="arabicPeriod"/>
            </a:pPr>
            <a:r>
              <a:rPr lang="en-US" sz="2000"/>
              <a:t>Connect directly with each coalition task force and with city and state systems leaders (such as City-County Council, state legislators, law enforcement, healthcare, education, and the Office of Public Health and Safety) to share the coalition’s public policy positions and identify opportunities for short- and long-term legislative advocacy.</a:t>
            </a:r>
          </a:p>
          <a:p>
            <a:pPr marL="514350" indent="-514350">
              <a:buFont typeface="+mj-lt"/>
              <a:buAutoNum type="arabicPeriod"/>
            </a:pPr>
            <a:r>
              <a:rPr lang="en-US" sz="2000"/>
              <a:t>Monitor City-County Council proposals and bills introduced in the Indiana General Assembly, considering each Task Force and the Coalition’s full strategic plan, to identify opportunities for advocacy (such as testifying before a committee).</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500152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17E97C-D8F8-D4CA-1862-1E0F211B0A43}"/>
              </a:ext>
            </a:extLst>
          </p:cNvPr>
          <p:cNvPicPr>
            <a:picLocks noChangeAspect="1"/>
          </p:cNvPicPr>
          <p:nvPr/>
        </p:nvPicPr>
        <p:blipFill>
          <a:blip r:embed="rId3"/>
          <a:stretch>
            <a:fillRect/>
          </a:stretch>
        </p:blipFill>
        <p:spPr>
          <a:xfrm>
            <a:off x="3789498" y="0"/>
            <a:ext cx="4613004" cy="6858000"/>
          </a:xfrm>
          <a:prstGeom prst="rect">
            <a:avLst/>
          </a:prstGeom>
        </p:spPr>
      </p:pic>
    </p:spTree>
    <p:extLst>
      <p:ext uri="{BB962C8B-B14F-4D97-AF65-F5344CB8AC3E}">
        <p14:creationId xmlns:p14="http://schemas.microsoft.com/office/powerpoint/2010/main" val="3173410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2800" b="1" i="0" dirty="0">
                <a:effectLst/>
                <a:latin typeface="Georgia" panose="02040502050405020303" pitchFamily="18" charset="0"/>
              </a:rPr>
              <a:t>1B. Crisis Response</a:t>
            </a:r>
            <a:br>
              <a:rPr lang="en-US" sz="2800" b="1" i="0" dirty="0">
                <a:effectLst/>
                <a:latin typeface="Georgia" panose="02040502050405020303" pitchFamily="18" charset="0"/>
              </a:rPr>
            </a:br>
            <a:r>
              <a:rPr lang="en-US" sz="2800" b="0" i="1" dirty="0">
                <a:effectLst/>
                <a:latin typeface="Georgia" panose="02040502050405020303" pitchFamily="18" charset="0"/>
              </a:rPr>
              <a:t>Lead the community’s messaging around youth violence and progress</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Objectives:</a:t>
            </a:r>
          </a:p>
          <a:p>
            <a:pPr marL="514350" indent="-514350">
              <a:buFont typeface="+mj-lt"/>
              <a:buAutoNum type="arabicPeriod"/>
            </a:pPr>
            <a:r>
              <a:rPr lang="en-US" sz="2200"/>
              <a:t>Connect organizations that provide crisis intervention and response to facilitate networking, collective impact, and improved support for families.</a:t>
            </a:r>
          </a:p>
          <a:p>
            <a:pPr marL="514350" indent="-514350">
              <a:buFont typeface="+mj-lt"/>
              <a:buAutoNum type="arabicPeriod"/>
            </a:pPr>
            <a:r>
              <a:rPr lang="en-US" sz="2200"/>
              <a:t>Gather direct accounts of the lived experiences of youth and families impacted by violence. Promote comprehensive and trauma-informed storytelling with coalition members and community stakeholders, including media outlets.</a:t>
            </a:r>
          </a:p>
          <a:p>
            <a:pPr marL="514350" indent="-514350">
              <a:buFont typeface="+mj-lt"/>
              <a:buAutoNum type="arabicPeriod"/>
            </a:pPr>
            <a:r>
              <a:rPr lang="en-US" sz="2200"/>
              <a:t>Gather and share community-level data around both violent injuries/deaths, but also delinquent behavior, social determinants of health needs, and barriers that families experience before, during, and after a crisis.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97300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2800" b="1" i="0" dirty="0">
                <a:effectLst/>
                <a:latin typeface="Georgia" panose="02040502050405020303" pitchFamily="18" charset="0"/>
              </a:rPr>
              <a:t>1C. Youth Voices</a:t>
            </a:r>
            <a:br>
              <a:rPr lang="en-US" sz="2800" b="1" i="0" dirty="0">
                <a:effectLst/>
                <a:latin typeface="Georgia" panose="02040502050405020303" pitchFamily="18" charset="0"/>
              </a:rPr>
            </a:br>
            <a:r>
              <a:rPr lang="en-US" sz="2800" b="0" i="1" dirty="0">
                <a:effectLst/>
                <a:latin typeface="Georgia" panose="02040502050405020303" pitchFamily="18" charset="0"/>
              </a:rPr>
              <a:t>Elevate youth voices in violence prevention</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Objectives:</a:t>
            </a:r>
          </a:p>
          <a:p>
            <a:pPr marL="514350" indent="-514350">
              <a:buFont typeface="+mj-lt"/>
              <a:buAutoNum type="arabicPeriod"/>
            </a:pPr>
            <a:r>
              <a:rPr lang="en-US" sz="2200"/>
              <a:t>Engage youth ambassadors, affiliated with member organizations, to empower these young people as leaders in their communities. Working within the coalition’s network of organizations and resources to provide them with access to tools, education, and employment opportunities. </a:t>
            </a:r>
          </a:p>
          <a:p>
            <a:pPr marL="514350" indent="-514350">
              <a:buFont typeface="+mj-lt"/>
              <a:buAutoNum type="arabicPeriod"/>
            </a:pPr>
            <a:r>
              <a:rPr lang="en-US" sz="2200"/>
              <a:t>Focus on existing youth spaces (schools, community-based programs, churches, skating rinks, parks, sporting events, etc.) to receive youth voice.</a:t>
            </a:r>
          </a:p>
          <a:p>
            <a:pPr marL="514350" indent="-514350">
              <a:buFont typeface="+mj-lt"/>
              <a:buAutoNum type="arabicPeriod"/>
            </a:pPr>
            <a:r>
              <a:rPr lang="en-US" sz="2200"/>
              <a:t>Identify and share best practices to engage and empower youth voice.</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1683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2800" b="1" i="0" dirty="0">
                <a:effectLst/>
                <a:latin typeface="Georgia" panose="02040502050405020303" pitchFamily="18" charset="0"/>
              </a:rPr>
              <a:t>2A. Trauma</a:t>
            </a:r>
            <a:br>
              <a:rPr lang="en-US" sz="2800" b="1" i="0" dirty="0">
                <a:effectLst/>
                <a:latin typeface="Georgia" panose="02040502050405020303" pitchFamily="18" charset="0"/>
              </a:rPr>
            </a:br>
            <a:r>
              <a:rPr lang="en-US" sz="2800" b="0" i="1" dirty="0">
                <a:effectLst/>
                <a:latin typeface="Georgia" panose="02040502050405020303" pitchFamily="18" charset="0"/>
              </a:rPr>
              <a:t>Promote trauma-informed care for youth</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Objectives:</a:t>
            </a:r>
          </a:p>
          <a:p>
            <a:pPr marL="514350" indent="-514350">
              <a:buFont typeface="+mj-lt"/>
              <a:buAutoNum type="arabicPeriod"/>
            </a:pPr>
            <a:r>
              <a:rPr lang="en-US" sz="2200"/>
              <a:t>Provide all coalition members, including youth, with clear training and resources (in-person and online) on trauma-informed care, diversity and inclusion, culturally competent care, and racial bias/implicit bias.</a:t>
            </a:r>
          </a:p>
          <a:p>
            <a:pPr marL="514350" indent="-514350">
              <a:buFont typeface="+mj-lt"/>
              <a:buAutoNum type="arabicPeriod"/>
            </a:pPr>
            <a:r>
              <a:rPr lang="en-US" sz="2200"/>
              <a:t>Organize or endorse member-led trauma-informed education for educators, school administrators, youth employment and skill development program staff, families, and other young workers.</a:t>
            </a:r>
          </a:p>
          <a:p>
            <a:pPr marL="514350" indent="-514350">
              <a:buFont typeface="+mj-lt"/>
              <a:buAutoNum type="arabicPeriod"/>
            </a:pPr>
            <a:r>
              <a:rPr lang="en-US" sz="2200"/>
              <a:t>Create a youth advisory board to review and edit content for coalition-based and youth-focused social media. Educate youth on existing teen apps, resources, and opportunities around trauma.</a:t>
            </a:r>
          </a:p>
          <a:p>
            <a:pPr marL="514350" indent="-514350">
              <a:buFont typeface="+mj-lt"/>
              <a:buAutoNum type="arabicPeriod"/>
            </a:pPr>
            <a:r>
              <a:rPr lang="en-US" sz="2200"/>
              <a:t>Identify and address opportunities to provide direct trauma care to youth before they ever have to interact with the juvenile justice system.</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537362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2800" b="1" i="0" dirty="0">
                <a:effectLst/>
                <a:latin typeface="Georgia" panose="02040502050405020303" pitchFamily="18" charset="0"/>
              </a:rPr>
              <a:t>2B. Youth Employment</a:t>
            </a:r>
            <a:br>
              <a:rPr lang="en-US" sz="2800" b="1" i="0" dirty="0">
                <a:effectLst/>
                <a:latin typeface="Georgia" panose="02040502050405020303" pitchFamily="18" charset="0"/>
              </a:rPr>
            </a:br>
            <a:r>
              <a:rPr lang="en-US" sz="2800" b="0" i="1" dirty="0">
                <a:effectLst/>
                <a:latin typeface="Georgia" panose="02040502050405020303" pitchFamily="18" charset="0"/>
              </a:rPr>
              <a:t>Ensure youth have access to skill development and employment</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Objectives:</a:t>
            </a:r>
          </a:p>
          <a:p>
            <a:pPr marL="514350" indent="-514350">
              <a:buFont typeface="+mj-lt"/>
              <a:buAutoNum type="arabicPeriod"/>
            </a:pPr>
            <a:r>
              <a:rPr lang="en-US" sz="2200"/>
              <a:t>Identify and address existing barriers preventing youth from gaining employment opportunities.</a:t>
            </a:r>
          </a:p>
          <a:p>
            <a:pPr marL="514350" indent="-514350">
              <a:buFont typeface="+mj-lt"/>
              <a:buAutoNum type="arabicPeriod"/>
            </a:pPr>
            <a:r>
              <a:rPr lang="en-US" sz="2200"/>
              <a:t>Identify organizations that are actively seeking and employing youth. Provide a list for coalition members and assist in creating connections between coalition members and youth.</a:t>
            </a:r>
          </a:p>
          <a:p>
            <a:pPr marL="514350" indent="-514350">
              <a:buFont typeface="+mj-lt"/>
              <a:buAutoNum type="arabicPeriod"/>
            </a:pPr>
            <a:r>
              <a:rPr lang="en-US" sz="2200"/>
              <a:t>Take advantage of existing youth spaces and gatherings (schools, churches, service providing organizations, skating rinks and parks, sports gatherings, etc.) to link youth with meaningful training and employment opportunities.</a:t>
            </a:r>
          </a:p>
          <a:p>
            <a:pPr marL="514350" indent="-514350">
              <a:buFont typeface="+mj-lt"/>
              <a:buAutoNum type="arabicPeriod"/>
            </a:pPr>
            <a:r>
              <a:rPr lang="en-US" sz="2200"/>
              <a:t>Create synergy between youth-hiring agencies in an effort to be the place organizations can go to when they have youth opportunities and need support.</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84560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Autofit/>
          </a:bodyPr>
          <a:lstStyle/>
          <a:p>
            <a:r>
              <a:rPr lang="en-US" b="1" i="0" dirty="0">
                <a:effectLst/>
                <a:latin typeface="Georgia" panose="02040502050405020303" pitchFamily="18" charset="0"/>
              </a:rPr>
              <a:t>Mission Statement | Strategic Focus</a:t>
            </a:r>
            <a:endParaRPr lang="en-US" b="1" dirty="0">
              <a:latin typeface="Georgia" panose="02040502050405020303" pitchFamily="18" charset="0"/>
            </a:endParaRPr>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p:cNvSpPr>
          <p:nvPr/>
        </p:nvSpPr>
        <p:spPr>
          <a:xfrm>
            <a:off x="4038600" y="6356350"/>
            <a:ext cx="4114800" cy="365125"/>
          </a:xfrm>
          <a:prstGeom prst="rect">
            <a:avLst/>
          </a:prstGeom>
        </p:spPr>
        <p:txBody>
          <a:bodyPr>
            <a:normAutofit lnSpcReduction="10000"/>
          </a:bodyPr>
          <a:lstStyle/>
          <a:p>
            <a:endParaRPr lang="en-US"/>
          </a:p>
        </p:txBody>
      </p:sp>
      <p:sp>
        <p:nvSpPr>
          <p:cNvPr id="3" name="Content Placeholder 2">
            <a:extLst>
              <a:ext uri="{FF2B5EF4-FFF2-40B4-BE49-F238E27FC236}">
                <a16:creationId xmlns:a16="http://schemas.microsoft.com/office/drawing/2014/main" id="{46DD7544-1B86-E07A-1B4A-DD9C9C250AB7}"/>
              </a:ext>
            </a:extLst>
          </p:cNvPr>
          <p:cNvSpPr>
            <a:spLocks/>
          </p:cNvSpPr>
          <p:nvPr/>
        </p:nvSpPr>
        <p:spPr>
          <a:xfrm>
            <a:off x="838200" y="2300556"/>
            <a:ext cx="4934355" cy="3416856"/>
          </a:xfrm>
          <a:prstGeom prst="rect">
            <a:avLst/>
          </a:prstGeom>
        </p:spPr>
        <p:txBody>
          <a:bodyPr>
            <a:noAutofit/>
          </a:bodyPr>
          <a:lstStyle/>
          <a:p>
            <a:pPr defTabSz="868680">
              <a:spcAft>
                <a:spcPts val="600"/>
              </a:spcAft>
            </a:pPr>
            <a:r>
              <a:rPr lang="en-US" sz="2280" kern="1200" dirty="0">
                <a:solidFill>
                  <a:schemeClr val="tx1"/>
                </a:solidFill>
                <a:latin typeface="+mn-lt"/>
                <a:ea typeface="+mn-ea"/>
                <a:cs typeface="+mn-cs"/>
              </a:rPr>
              <a:t>The MCYVPC convenes community stakeholders, conducts research, provides leadership, and empowers people to create opportunities that build more peaceful homes, schools, neighborhoods, and workplaces.</a:t>
            </a:r>
            <a:endParaRPr lang="en-US" sz="2400" dirty="0"/>
          </a:p>
        </p:txBody>
      </p:sp>
      <p:sp>
        <p:nvSpPr>
          <p:cNvPr id="5" name="Content Placeholder 2">
            <a:extLst>
              <a:ext uri="{FF2B5EF4-FFF2-40B4-BE49-F238E27FC236}">
                <a16:creationId xmlns:a16="http://schemas.microsoft.com/office/drawing/2014/main" id="{1E30EC4A-C32A-1A7B-E02D-939279C8EBD7}"/>
              </a:ext>
            </a:extLst>
          </p:cNvPr>
          <p:cNvSpPr txBox="1">
            <a:spLocks/>
          </p:cNvSpPr>
          <p:nvPr/>
        </p:nvSpPr>
        <p:spPr>
          <a:xfrm>
            <a:off x="5914697" y="2301473"/>
            <a:ext cx="4934355" cy="3416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Bef>
                <a:spcPts val="950"/>
              </a:spcBef>
              <a:buNone/>
            </a:pPr>
            <a:r>
              <a:rPr lang="en-US" sz="2280" kern="1200" dirty="0">
                <a:solidFill>
                  <a:schemeClr val="tx1"/>
                </a:solidFill>
                <a:latin typeface="+mn-lt"/>
                <a:ea typeface="+mn-ea"/>
                <a:cs typeface="+mn-cs"/>
              </a:rPr>
              <a:t>The MCYVPC activates community partners to prevent youth violence in Indianapolis through 2 strategic initiatives: </a:t>
            </a:r>
          </a:p>
          <a:p>
            <a:pPr marL="434340" indent="-434340" defTabSz="868680">
              <a:spcBef>
                <a:spcPts val="950"/>
              </a:spcBef>
              <a:buFont typeface="Arial" panose="020B0604020202020204" pitchFamily="34" charset="0"/>
              <a:buAutoNum type="arabicParenBoth"/>
            </a:pPr>
            <a:r>
              <a:rPr lang="en-US" sz="2280" kern="1200" dirty="0">
                <a:solidFill>
                  <a:schemeClr val="tx1"/>
                </a:solidFill>
                <a:latin typeface="+mn-lt"/>
                <a:ea typeface="+mn-ea"/>
                <a:cs typeface="+mn-cs"/>
              </a:rPr>
              <a:t>Advocate for system-level change, and </a:t>
            </a:r>
          </a:p>
          <a:p>
            <a:pPr marL="434340" indent="-434340" defTabSz="868680">
              <a:spcBef>
                <a:spcPts val="950"/>
              </a:spcBef>
              <a:buFont typeface="Arial" panose="020B0604020202020204" pitchFamily="34" charset="0"/>
              <a:buAutoNum type="arabicParenBoth"/>
            </a:pPr>
            <a:r>
              <a:rPr lang="en-US" sz="2280" kern="1200" dirty="0">
                <a:solidFill>
                  <a:schemeClr val="tx1"/>
                </a:solidFill>
                <a:latin typeface="+mn-lt"/>
                <a:ea typeface="+mn-ea"/>
                <a:cs typeface="+mn-cs"/>
              </a:rPr>
              <a:t>Champion direct support for youth and families. </a:t>
            </a:r>
            <a:endParaRPr lang="en-US" sz="2400" dirty="0"/>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3543" y="5234237"/>
            <a:ext cx="870257" cy="870257"/>
          </a:xfrm>
          <a:prstGeom prst="rect">
            <a:avLst/>
          </a:prstGeom>
        </p:spPr>
      </p:pic>
    </p:spTree>
    <p:extLst>
      <p:ext uri="{BB962C8B-B14F-4D97-AF65-F5344CB8AC3E}">
        <p14:creationId xmlns:p14="http://schemas.microsoft.com/office/powerpoint/2010/main" val="631970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fontScale="90000"/>
          </a:bodyPr>
          <a:lstStyle/>
          <a:p>
            <a:r>
              <a:rPr lang="en-US" sz="2800" b="1" i="0" dirty="0">
                <a:effectLst/>
                <a:latin typeface="Georgia" panose="02040502050405020303" pitchFamily="18" charset="0"/>
              </a:rPr>
              <a:t>2C. Family Care</a:t>
            </a:r>
            <a:br>
              <a:rPr lang="en-US" sz="2800" b="1" i="0" dirty="0">
                <a:effectLst/>
                <a:latin typeface="Georgia" panose="02040502050405020303" pitchFamily="18" charset="0"/>
              </a:rPr>
            </a:br>
            <a:r>
              <a:rPr lang="en-US" sz="2800" b="0" i="1" dirty="0">
                <a:effectLst/>
                <a:latin typeface="Georgia" panose="02040502050405020303" pitchFamily="18" charset="0"/>
              </a:rPr>
              <a:t>Ensure parents and caregivers have access to the resources they need to meet the physical, social, mental, and emotional needs of their families</a:t>
            </a:r>
            <a:endParaRPr lang="en-US" sz="2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Objectives:</a:t>
            </a:r>
          </a:p>
          <a:p>
            <a:pPr marL="514350" indent="-514350">
              <a:buFont typeface="+mj-lt"/>
              <a:buAutoNum type="arabicPeriod"/>
            </a:pPr>
            <a:r>
              <a:rPr lang="en-US" sz="2200"/>
              <a:t>Collect and share direct feedback (with both coalition member organizations and the community itself) from community members/families of ways in which we can effectively meet their continued needs.</a:t>
            </a:r>
          </a:p>
          <a:p>
            <a:pPr marL="514350" indent="-514350">
              <a:buFont typeface="+mj-lt"/>
              <a:buAutoNum type="arabicPeriod"/>
            </a:pPr>
            <a:r>
              <a:rPr lang="en-US" sz="2200"/>
              <a:t>Create or identify a system (i.e., community calendar, Facebook group) that will effectively connect member organizations together to share events and services, then identify ways to share that information with the community (i.e. mailed newsletters, electronic app).</a:t>
            </a:r>
          </a:p>
          <a:p>
            <a:pPr marL="514350" indent="-514350">
              <a:buFont typeface="+mj-lt"/>
              <a:buAutoNum type="arabicPeriod"/>
            </a:pPr>
            <a:r>
              <a:rPr lang="en-US" sz="2200"/>
              <a:t>Encourage and empower community members/families to get involved in prevention-focused programs and initiatives by addressing barriers and uncertainties.</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2016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5400" b="1" i="0" kern="1200" dirty="0">
                <a:solidFill>
                  <a:schemeClr val="tx1"/>
                </a:solidFill>
                <a:effectLst/>
                <a:latin typeface="Georgia" panose="02040502050405020303" pitchFamily="18" charset="0"/>
              </a:rPr>
              <a:t>Member Expectations</a:t>
            </a:r>
            <a:endParaRPr lang="en-US" sz="5400" b="1" kern="1200" dirty="0">
              <a:solidFill>
                <a:schemeClr val="tx1"/>
              </a:solidFill>
              <a:latin typeface="Georgia" panose="02040502050405020303" pitchFamily="18" charset="0"/>
            </a:endParaRPr>
          </a:p>
        </p:txBody>
      </p:sp>
      <p:pic>
        <p:nvPicPr>
          <p:cNvPr id="7" name="Graphic 6" descr="Rollercoaster Up with solid fill">
            <a:extLst>
              <a:ext uri="{FF2B5EF4-FFF2-40B4-BE49-F238E27FC236}">
                <a16:creationId xmlns:a16="http://schemas.microsoft.com/office/drawing/2014/main" id="{E93D14F1-FFCB-D60D-F616-99FA88B264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937384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sz="4800" b="1" i="0" dirty="0">
                <a:effectLst/>
                <a:latin typeface="Georgia" panose="02040502050405020303" pitchFamily="18" charset="0"/>
              </a:rPr>
              <a:t>Active Member (Per the Bylaws)</a:t>
            </a:r>
            <a:endParaRPr lang="en-US" sz="4800"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0" indent="0">
              <a:buNone/>
            </a:pPr>
            <a:r>
              <a:rPr lang="en-US" sz="2200" b="1"/>
              <a:t>An Active Member shall be a General Member that has been:</a:t>
            </a:r>
          </a:p>
          <a:p>
            <a:pPr marL="514350" indent="-514350">
              <a:buFont typeface="+mj-lt"/>
              <a:buAutoNum type="arabicPeriod"/>
            </a:pPr>
            <a:r>
              <a:rPr lang="en-US" sz="2200"/>
              <a:t>Represented at two of the previous four (50%) convened General Coalition meetings,</a:t>
            </a:r>
          </a:p>
          <a:p>
            <a:pPr marL="514350" indent="-514350">
              <a:buFont typeface="+mj-lt"/>
              <a:buAutoNum type="arabicPeriod"/>
            </a:pPr>
            <a:r>
              <a:rPr lang="en-US" sz="2200"/>
              <a:t>Has signed the Coalition </a:t>
            </a:r>
            <a:r>
              <a:rPr lang="en-US" sz="2200" b="1"/>
              <a:t>Membership Agreement </a:t>
            </a:r>
            <a:r>
              <a:rPr lang="en-US" sz="2200"/>
              <a:t>Form, and</a:t>
            </a:r>
          </a:p>
          <a:p>
            <a:pPr marL="514350" indent="-514350">
              <a:buFont typeface="+mj-lt"/>
              <a:buAutoNum type="arabicPeriod"/>
            </a:pPr>
            <a:r>
              <a:rPr lang="en-US" sz="2200"/>
              <a:t>Shall have voting power in General Coalition meetings. </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6477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b="1" i="0" dirty="0">
                <a:effectLst/>
                <a:latin typeface="Georgia" panose="02040502050405020303" pitchFamily="18" charset="0"/>
              </a:rPr>
              <a:t>Additional Member Expectations </a:t>
            </a:r>
            <a:br>
              <a:rPr lang="en-US" b="1" i="0" dirty="0">
                <a:effectLst/>
                <a:latin typeface="Georgia" panose="02040502050405020303" pitchFamily="18" charset="0"/>
              </a:rPr>
            </a:br>
            <a:r>
              <a:rPr lang="en-US" b="1" i="0" dirty="0">
                <a:effectLst/>
                <a:latin typeface="Georgia" panose="02040502050405020303" pitchFamily="18" charset="0"/>
              </a:rPr>
              <a:t>(includes but is not limited to…)</a:t>
            </a:r>
            <a:endParaRPr lang="en-US" dirty="0">
              <a:latin typeface="Georgia" panose="02040502050405020303" pitchFamily="18" charset="0"/>
            </a:endParaRP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pPr marL="514350" indent="-514350">
              <a:buFont typeface="+mj-lt"/>
              <a:buAutoNum type="arabicPeriod"/>
            </a:pPr>
            <a:r>
              <a:rPr lang="en-US" sz="2200"/>
              <a:t>Maintain active involvement in one or more Task Forces,</a:t>
            </a:r>
          </a:p>
          <a:p>
            <a:pPr marL="514350" indent="-514350">
              <a:buFont typeface="+mj-lt"/>
              <a:buAutoNum type="arabicPeriod"/>
            </a:pPr>
            <a:r>
              <a:rPr lang="en-US" sz="2200"/>
              <a:t>Promote the Coalition in the community and seek out new members to join,</a:t>
            </a:r>
          </a:p>
          <a:p>
            <a:pPr marL="514350" indent="-514350">
              <a:buFont typeface="+mj-lt"/>
              <a:buAutoNum type="arabicPeriod"/>
            </a:pPr>
            <a:r>
              <a:rPr lang="en-US" sz="2200"/>
              <a:t>Contribute to Strategic Planning process, and</a:t>
            </a:r>
          </a:p>
          <a:p>
            <a:pPr marL="514350" indent="-514350">
              <a:buFont typeface="+mj-lt"/>
              <a:buAutoNum type="arabicPeriod"/>
            </a:pPr>
            <a:r>
              <a:rPr lang="en-US" sz="2200"/>
              <a:t>Provide leadership in the prevention of youth violence in Marion County.</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7982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b="1" i="0" kern="1200" dirty="0">
                <a:solidFill>
                  <a:schemeClr val="tx1"/>
                </a:solidFill>
                <a:effectLst/>
                <a:latin typeface="Georgia" panose="02040502050405020303" pitchFamily="18" charset="0"/>
              </a:rPr>
              <a:t>Membership Agreement Form</a:t>
            </a:r>
            <a:endParaRPr lang="en-US" kern="1200" dirty="0">
              <a:solidFill>
                <a:schemeClr val="tx1"/>
              </a:solidFill>
              <a:latin typeface="Georgia" panose="02040502050405020303" pitchFamily="18" charset="0"/>
            </a:endParaRPr>
          </a:p>
        </p:txBody>
      </p:sp>
      <p:sp>
        <p:nvSpPr>
          <p:cNvPr id="6" name="Content Placeholder 5">
            <a:extLst>
              <a:ext uri="{FF2B5EF4-FFF2-40B4-BE49-F238E27FC236}">
                <a16:creationId xmlns:a16="http://schemas.microsoft.com/office/drawing/2014/main" id="{C73A7479-D617-57B1-DAA4-92D96B500119}"/>
              </a:ext>
            </a:extLst>
          </p:cNvPr>
          <p:cNvSpPr>
            <a:spLocks noGrp="1"/>
          </p:cNvSpPr>
          <p:nvPr>
            <p:ph idx="1"/>
          </p:nvPr>
        </p:nvSpPr>
        <p:spPr>
          <a:xfrm>
            <a:off x="4853699" y="4631161"/>
            <a:ext cx="6707366" cy="1569486"/>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http://www.saferindy.com/MCYVPC/join-the-coalition/</a:t>
            </a:r>
          </a:p>
        </p:txBody>
      </p:sp>
      <p:pic>
        <p:nvPicPr>
          <p:cNvPr id="14" name="Picture 13" descr="A qr code with a dinosaur&#10;&#10;Description automatically generated">
            <a:extLst>
              <a:ext uri="{FF2B5EF4-FFF2-40B4-BE49-F238E27FC236}">
                <a16:creationId xmlns:a16="http://schemas.microsoft.com/office/drawing/2014/main" id="{68EDCF76-0B14-8CD6-9B21-CCC9F6CF8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1226248"/>
            <a:ext cx="4087368" cy="4087368"/>
          </a:xfrm>
          <a:prstGeom prst="rect">
            <a:avLst/>
          </a:prstGeom>
        </p:spPr>
      </p:pic>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0"/>
              </a:spcAft>
              <a:buClrTx/>
              <a:buSzTx/>
              <a:buFontTx/>
              <a:buNone/>
              <a:tabLst/>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77062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5400" b="1" i="0" kern="1200" dirty="0">
                <a:solidFill>
                  <a:schemeClr val="tx1"/>
                </a:solidFill>
                <a:effectLst/>
                <a:latin typeface="Georgia" panose="02040502050405020303" pitchFamily="18" charset="0"/>
              </a:rPr>
              <a:t>Member </a:t>
            </a:r>
            <a:br>
              <a:rPr lang="en-US" sz="5400" b="1" i="0" kern="1200" dirty="0">
                <a:solidFill>
                  <a:schemeClr val="tx1"/>
                </a:solidFill>
                <a:effectLst/>
                <a:latin typeface="Georgia" panose="02040502050405020303" pitchFamily="18" charset="0"/>
              </a:rPr>
            </a:br>
            <a:r>
              <a:rPr lang="en-US" sz="5400" b="1" i="0" kern="1200" dirty="0">
                <a:solidFill>
                  <a:schemeClr val="tx1"/>
                </a:solidFill>
                <a:effectLst/>
                <a:latin typeface="Georgia" panose="02040502050405020303" pitchFamily="18" charset="0"/>
              </a:rPr>
              <a:t>Benefits</a:t>
            </a:r>
            <a:endParaRPr lang="en-US" sz="5400" b="1" kern="1200" dirty="0">
              <a:solidFill>
                <a:schemeClr val="tx1"/>
              </a:solidFill>
              <a:latin typeface="Georgia" panose="02040502050405020303" pitchFamily="18" charset="0"/>
            </a:endParaRPr>
          </a:p>
        </p:txBody>
      </p:sp>
      <p:pic>
        <p:nvPicPr>
          <p:cNvPr id="5" name="Graphic 4" descr="Thumbs up sign with solid fill">
            <a:extLst>
              <a:ext uri="{FF2B5EF4-FFF2-40B4-BE49-F238E27FC236}">
                <a16:creationId xmlns:a16="http://schemas.microsoft.com/office/drawing/2014/main" id="{94C05C7C-1A20-334C-4FF7-03069916B5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400037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5400" b="1" kern="1200" dirty="0">
                <a:solidFill>
                  <a:schemeClr val="tx1"/>
                </a:solidFill>
                <a:latin typeface="Georgia" panose="02040502050405020303" pitchFamily="18" charset="0"/>
              </a:rPr>
              <a:t>Collaboration and </a:t>
            </a:r>
            <a:br>
              <a:rPr lang="en-US" sz="5400" b="1" kern="1200" dirty="0">
                <a:solidFill>
                  <a:schemeClr val="tx1"/>
                </a:solidFill>
                <a:latin typeface="Georgia" panose="02040502050405020303" pitchFamily="18" charset="0"/>
              </a:rPr>
            </a:br>
            <a:r>
              <a:rPr lang="en-US" sz="5400" b="1" kern="1200" dirty="0">
                <a:solidFill>
                  <a:schemeClr val="tx1"/>
                </a:solidFill>
                <a:latin typeface="Georgia" panose="02040502050405020303" pitchFamily="18" charset="0"/>
              </a:rPr>
              <a:t>strength building</a:t>
            </a:r>
          </a:p>
        </p:txBody>
      </p:sp>
      <p:sp>
        <p:nvSpPr>
          <p:cNvPr id="1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1223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E23A8F-5C29-D478-615E-C61C413A847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EC736-E49B-493D-9F21-DEDE34258ECA}"/>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5400" b="1" kern="1200" dirty="0">
                <a:solidFill>
                  <a:schemeClr val="tx1"/>
                </a:solidFill>
                <a:latin typeface="Georgia" panose="02040502050405020303" pitchFamily="18" charset="0"/>
              </a:rPr>
              <a:t>Community Engagement</a:t>
            </a:r>
            <a:br>
              <a:rPr lang="en-US" sz="5400" b="1" kern="1200" dirty="0">
                <a:solidFill>
                  <a:schemeClr val="tx1"/>
                </a:solidFill>
                <a:latin typeface="Georgia" panose="02040502050405020303" pitchFamily="18" charset="0"/>
              </a:rPr>
            </a:br>
            <a:r>
              <a:rPr lang="en-US" sz="5400" b="1" kern="1200" dirty="0">
                <a:solidFill>
                  <a:schemeClr val="tx1"/>
                </a:solidFill>
                <a:latin typeface="Georgia" panose="02040502050405020303" pitchFamily="18" charset="0"/>
              </a:rPr>
              <a:t>and Education</a:t>
            </a:r>
          </a:p>
        </p:txBody>
      </p:sp>
      <p:sp>
        <p:nvSpPr>
          <p:cNvPr id="13"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9E1C550-D5D0-C750-CF9B-46E3B18411F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2E80EE40-37B5-9194-5C38-5BE2BC9AD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0271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7543801" y="432877"/>
            <a:ext cx="3988536" cy="1642533"/>
          </a:xfrm>
        </p:spPr>
        <p:txBody>
          <a:bodyPr anchor="b">
            <a:normAutofit/>
          </a:bodyPr>
          <a:lstStyle/>
          <a:p>
            <a:r>
              <a:rPr lang="en-US" sz="4000" b="1" dirty="0" err="1">
                <a:latin typeface="Georgia" panose="02040502050405020303" pitchFamily="18" charset="0"/>
              </a:rPr>
              <a:t>SaferINDY</a:t>
            </a:r>
            <a:endParaRPr lang="en-US" sz="4000" b="1" dirty="0">
              <a:latin typeface="Georgia" panose="02040502050405020303" pitchFamily="18" charset="0"/>
            </a:endParaRPr>
          </a:p>
        </p:txBody>
      </p:sp>
      <p:pic>
        <p:nvPicPr>
          <p:cNvPr id="14" name="Picture 13">
            <a:extLst>
              <a:ext uri="{FF2B5EF4-FFF2-40B4-BE49-F238E27FC236}">
                <a16:creationId xmlns:a16="http://schemas.microsoft.com/office/drawing/2014/main" id="{E35FAA1F-771A-617D-B4A2-E61E7B15B8AE}"/>
              </a:ext>
            </a:extLst>
          </p:cNvPr>
          <p:cNvPicPr>
            <a:picLocks noChangeAspect="1"/>
          </p:cNvPicPr>
          <p:nvPr/>
        </p:nvPicPr>
        <p:blipFill rotWithShape="1">
          <a:blip r:embed="rId3">
            <a:extLst>
              <a:ext uri="{28A0092B-C50C-407E-A947-70E740481C1C}">
                <a14:useLocalDpi xmlns:a14="http://schemas.microsoft.com/office/drawing/2010/main" val="0"/>
              </a:ext>
            </a:extLst>
          </a:blip>
          <a:srcRect l="9918" r="19138" b="2"/>
          <a:stretch/>
        </p:blipFill>
        <p:spPr>
          <a:xfrm>
            <a:off x="-7"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10" name="Picture 9">
            <a:extLst>
              <a:ext uri="{FF2B5EF4-FFF2-40B4-BE49-F238E27FC236}">
                <a16:creationId xmlns:a16="http://schemas.microsoft.com/office/drawing/2014/main" id="{23788788-8D44-1393-8372-4C1309EB84F0}"/>
              </a:ext>
            </a:extLst>
          </p:cNvPr>
          <p:cNvPicPr>
            <a:picLocks noChangeAspect="1"/>
          </p:cNvPicPr>
          <p:nvPr/>
        </p:nvPicPr>
        <p:blipFill rotWithShape="1">
          <a:blip r:embed="rId4">
            <a:extLst>
              <a:ext uri="{28A0092B-C50C-407E-A947-70E740481C1C}">
                <a14:useLocalDpi xmlns:a14="http://schemas.microsoft.com/office/drawing/2010/main" val="0"/>
              </a:ext>
            </a:extLst>
          </a:blip>
          <a:srcRect l="14976" r="5" b="5"/>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6484" y="2424319"/>
            <a:ext cx="3851563" cy="18288"/>
          </a:xfrm>
          <a:custGeom>
            <a:avLst/>
            <a:gdLst>
              <a:gd name="connsiteX0" fmla="*/ 0 w 3851563"/>
              <a:gd name="connsiteY0" fmla="*/ 0 h 18288"/>
              <a:gd name="connsiteX1" fmla="*/ 718958 w 3851563"/>
              <a:gd name="connsiteY1" fmla="*/ 0 h 18288"/>
              <a:gd name="connsiteX2" fmla="*/ 1437917 w 3851563"/>
              <a:gd name="connsiteY2" fmla="*/ 0 h 18288"/>
              <a:gd name="connsiteX3" fmla="*/ 1964297 w 3851563"/>
              <a:gd name="connsiteY3" fmla="*/ 0 h 18288"/>
              <a:gd name="connsiteX4" fmla="*/ 2606224 w 3851563"/>
              <a:gd name="connsiteY4" fmla="*/ 0 h 18288"/>
              <a:gd name="connsiteX5" fmla="*/ 3171120 w 3851563"/>
              <a:gd name="connsiteY5" fmla="*/ 0 h 18288"/>
              <a:gd name="connsiteX6" fmla="*/ 3851563 w 3851563"/>
              <a:gd name="connsiteY6" fmla="*/ 0 h 18288"/>
              <a:gd name="connsiteX7" fmla="*/ 3851563 w 3851563"/>
              <a:gd name="connsiteY7" fmla="*/ 18288 h 18288"/>
              <a:gd name="connsiteX8" fmla="*/ 3209636 w 3851563"/>
              <a:gd name="connsiteY8" fmla="*/ 18288 h 18288"/>
              <a:gd name="connsiteX9" fmla="*/ 2644740 w 3851563"/>
              <a:gd name="connsiteY9" fmla="*/ 18288 h 18288"/>
              <a:gd name="connsiteX10" fmla="*/ 2002813 w 3851563"/>
              <a:gd name="connsiteY10" fmla="*/ 18288 h 18288"/>
              <a:gd name="connsiteX11" fmla="*/ 1399401 w 3851563"/>
              <a:gd name="connsiteY11" fmla="*/ 18288 h 18288"/>
              <a:gd name="connsiteX12" fmla="*/ 834505 w 3851563"/>
              <a:gd name="connsiteY12" fmla="*/ 18288 h 18288"/>
              <a:gd name="connsiteX13" fmla="*/ 0 w 3851563"/>
              <a:gd name="connsiteY13" fmla="*/ 18288 h 18288"/>
              <a:gd name="connsiteX14" fmla="*/ 0 w 3851563"/>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51563" h="18288" fill="none" extrusionOk="0">
                <a:moveTo>
                  <a:pt x="0" y="0"/>
                </a:moveTo>
                <a:cubicBezTo>
                  <a:pt x="195934" y="10403"/>
                  <a:pt x="550513" y="-3379"/>
                  <a:pt x="718958" y="0"/>
                </a:cubicBezTo>
                <a:cubicBezTo>
                  <a:pt x="887403" y="3379"/>
                  <a:pt x="1238155" y="34184"/>
                  <a:pt x="1437917" y="0"/>
                </a:cubicBezTo>
                <a:cubicBezTo>
                  <a:pt x="1637679" y="-34184"/>
                  <a:pt x="1735575" y="21633"/>
                  <a:pt x="1964297" y="0"/>
                </a:cubicBezTo>
                <a:cubicBezTo>
                  <a:pt x="2193019" y="-21633"/>
                  <a:pt x="2398398" y="-18127"/>
                  <a:pt x="2606224" y="0"/>
                </a:cubicBezTo>
                <a:cubicBezTo>
                  <a:pt x="2814050" y="18127"/>
                  <a:pt x="3010763" y="-3923"/>
                  <a:pt x="3171120" y="0"/>
                </a:cubicBezTo>
                <a:cubicBezTo>
                  <a:pt x="3331477" y="3923"/>
                  <a:pt x="3662318" y="22618"/>
                  <a:pt x="3851563" y="0"/>
                </a:cubicBezTo>
                <a:cubicBezTo>
                  <a:pt x="3851602" y="7328"/>
                  <a:pt x="3852182" y="9982"/>
                  <a:pt x="3851563" y="18288"/>
                </a:cubicBezTo>
                <a:cubicBezTo>
                  <a:pt x="3539697" y="8623"/>
                  <a:pt x="3360357" y="-7186"/>
                  <a:pt x="3209636" y="18288"/>
                </a:cubicBezTo>
                <a:cubicBezTo>
                  <a:pt x="3058915" y="43762"/>
                  <a:pt x="2810322" y="8087"/>
                  <a:pt x="2644740" y="18288"/>
                </a:cubicBezTo>
                <a:cubicBezTo>
                  <a:pt x="2479158" y="28489"/>
                  <a:pt x="2131941" y="44882"/>
                  <a:pt x="2002813" y="18288"/>
                </a:cubicBezTo>
                <a:cubicBezTo>
                  <a:pt x="1873685" y="-8306"/>
                  <a:pt x="1675560" y="30966"/>
                  <a:pt x="1399401" y="18288"/>
                </a:cubicBezTo>
                <a:cubicBezTo>
                  <a:pt x="1123242" y="5610"/>
                  <a:pt x="1065368" y="33824"/>
                  <a:pt x="834505" y="18288"/>
                </a:cubicBezTo>
                <a:cubicBezTo>
                  <a:pt x="603642" y="2752"/>
                  <a:pt x="191505" y="58863"/>
                  <a:pt x="0" y="18288"/>
                </a:cubicBezTo>
                <a:cubicBezTo>
                  <a:pt x="-593" y="9736"/>
                  <a:pt x="244" y="6610"/>
                  <a:pt x="0" y="0"/>
                </a:cubicBezTo>
                <a:close/>
              </a:path>
              <a:path w="3851563" h="18288" stroke="0" extrusionOk="0">
                <a:moveTo>
                  <a:pt x="0" y="0"/>
                </a:moveTo>
                <a:cubicBezTo>
                  <a:pt x="289752" y="13020"/>
                  <a:pt x="480313" y="17689"/>
                  <a:pt x="641927" y="0"/>
                </a:cubicBezTo>
                <a:cubicBezTo>
                  <a:pt x="803541" y="-17689"/>
                  <a:pt x="1025789" y="14289"/>
                  <a:pt x="1322370" y="0"/>
                </a:cubicBezTo>
                <a:cubicBezTo>
                  <a:pt x="1618951" y="-14289"/>
                  <a:pt x="1675364" y="4422"/>
                  <a:pt x="1925782" y="0"/>
                </a:cubicBezTo>
                <a:cubicBezTo>
                  <a:pt x="2176200" y="-4422"/>
                  <a:pt x="2354648" y="21578"/>
                  <a:pt x="2644740" y="0"/>
                </a:cubicBezTo>
                <a:cubicBezTo>
                  <a:pt x="2934832" y="-21578"/>
                  <a:pt x="2992732" y="-4264"/>
                  <a:pt x="3286667" y="0"/>
                </a:cubicBezTo>
                <a:cubicBezTo>
                  <a:pt x="3580602" y="4264"/>
                  <a:pt x="3638704" y="20914"/>
                  <a:pt x="3851563" y="0"/>
                </a:cubicBezTo>
                <a:cubicBezTo>
                  <a:pt x="3851890" y="8595"/>
                  <a:pt x="3851491" y="13110"/>
                  <a:pt x="3851563" y="18288"/>
                </a:cubicBezTo>
                <a:cubicBezTo>
                  <a:pt x="3681588" y="-9641"/>
                  <a:pt x="3414286" y="12858"/>
                  <a:pt x="3209636" y="18288"/>
                </a:cubicBezTo>
                <a:cubicBezTo>
                  <a:pt x="3004986" y="23718"/>
                  <a:pt x="2777102" y="31540"/>
                  <a:pt x="2490677" y="18288"/>
                </a:cubicBezTo>
                <a:cubicBezTo>
                  <a:pt x="2204252" y="5036"/>
                  <a:pt x="2142029" y="45834"/>
                  <a:pt x="1810235" y="18288"/>
                </a:cubicBezTo>
                <a:cubicBezTo>
                  <a:pt x="1478441" y="-9258"/>
                  <a:pt x="1432135" y="21272"/>
                  <a:pt x="1245339" y="18288"/>
                </a:cubicBezTo>
                <a:cubicBezTo>
                  <a:pt x="1058543" y="15304"/>
                  <a:pt x="886298" y="9998"/>
                  <a:pt x="718958" y="18288"/>
                </a:cubicBezTo>
                <a:cubicBezTo>
                  <a:pt x="551618" y="26578"/>
                  <a:pt x="308263" y="-12886"/>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139BFFD-BD4B-A1E3-A5D2-554338A949ED}"/>
              </a:ext>
            </a:extLst>
          </p:cNvPr>
          <p:cNvPicPr>
            <a:picLocks noChangeAspect="1"/>
          </p:cNvPicPr>
          <p:nvPr/>
        </p:nvPicPr>
        <p:blipFill rotWithShape="1">
          <a:blip r:embed="rId5">
            <a:extLst>
              <a:ext uri="{28A0092B-C50C-407E-A947-70E740481C1C}">
                <a14:useLocalDpi xmlns:a14="http://schemas.microsoft.com/office/drawing/2010/main" val="0"/>
              </a:ext>
            </a:extLst>
          </a:blip>
          <a:srcRect t="13803" r="-4" b="-4"/>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7" name="Content Placeholder 6">
            <a:extLst>
              <a:ext uri="{FF2B5EF4-FFF2-40B4-BE49-F238E27FC236}">
                <a16:creationId xmlns:a16="http://schemas.microsoft.com/office/drawing/2014/main" id="{EDABA8E0-480A-8914-7D49-E989803B82A1}"/>
              </a:ext>
            </a:extLst>
          </p:cNvPr>
          <p:cNvPicPr>
            <a:picLocks/>
          </p:cNvPicPr>
          <p:nvPr/>
        </p:nvPicPr>
        <p:blipFill rotWithShape="1">
          <a:blip r:embed="rId6">
            <a:extLst>
              <a:ext uri="{28A0092B-C50C-407E-A947-70E740481C1C}">
                <a14:useLocalDpi xmlns:a14="http://schemas.microsoft.com/office/drawing/2010/main" val="0"/>
              </a:ext>
            </a:extLst>
          </a:blip>
          <a:srcRect l="11924" r="13273" b="2"/>
          <a:stretch/>
        </p:blipFill>
        <p:spPr>
          <a:xfrm>
            <a:off x="4110923"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22" name="Content Placeholder 21">
            <a:extLst>
              <a:ext uri="{FF2B5EF4-FFF2-40B4-BE49-F238E27FC236}">
                <a16:creationId xmlns:a16="http://schemas.microsoft.com/office/drawing/2014/main" id="{FC4BF7A2-15FB-A704-3D7B-261F05066CCF}"/>
              </a:ext>
            </a:extLst>
          </p:cNvPr>
          <p:cNvSpPr>
            <a:spLocks noGrp="1"/>
          </p:cNvSpPr>
          <p:nvPr>
            <p:ph idx="1"/>
          </p:nvPr>
        </p:nvSpPr>
        <p:spPr>
          <a:xfrm>
            <a:off x="7543618" y="2704407"/>
            <a:ext cx="3997805" cy="3489159"/>
          </a:xfrm>
        </p:spPr>
        <p:txBody>
          <a:bodyPr>
            <a:normAutofit/>
          </a:bodyPr>
          <a:lstStyle/>
          <a:p>
            <a:pPr marL="0" indent="0">
              <a:buNone/>
            </a:pPr>
            <a:r>
              <a:rPr lang="en-US" sz="2200" dirty="0"/>
              <a:t>Many families keep a gun in the home to protect their family from an intruder. Unfortunately, a gun in the home is more likely to hurt or kill a member of the household or a friend than an intruder. Secure storage of firearms can greatly reduce injury and death. </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7556505" y="6356350"/>
            <a:ext cx="3340095"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066774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6D76E2-A9B2-EE7C-527E-495C08160C3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1FF5D4-1BAF-CF64-0B89-77681BDB28A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400" b="1" kern="1200" dirty="0">
                <a:solidFill>
                  <a:schemeClr val="tx1"/>
                </a:solidFill>
                <a:latin typeface="Georgia" panose="02040502050405020303" pitchFamily="18" charset="0"/>
              </a:rPr>
              <a:t>Funding</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ityscape with buildings and text&#10;&#10;Description automatically generated">
            <a:extLst>
              <a:ext uri="{FF2B5EF4-FFF2-40B4-BE49-F238E27FC236}">
                <a16:creationId xmlns:a16="http://schemas.microsoft.com/office/drawing/2014/main" id="{280CFE89-E573-3CEB-7E13-3694A561A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40080"/>
            <a:ext cx="5550408" cy="5550408"/>
          </a:xfrm>
          <a:prstGeom prst="rect">
            <a:avLst/>
          </a:prstGeom>
        </p:spPr>
      </p:pic>
      <p:sp>
        <p:nvSpPr>
          <p:cNvPr id="4" name="Footer Placeholder 3">
            <a:extLst>
              <a:ext uri="{FF2B5EF4-FFF2-40B4-BE49-F238E27FC236}">
                <a16:creationId xmlns:a16="http://schemas.microsoft.com/office/drawing/2014/main" id="{04166118-6769-2B31-4A63-EE37A2177ED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ECAC0A65-5B6B-4530-A859-608DEBA75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56650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41248" y="548640"/>
            <a:ext cx="3600860" cy="5431536"/>
          </a:xfrm>
        </p:spPr>
        <p:txBody>
          <a:bodyPr>
            <a:normAutofit/>
          </a:bodyPr>
          <a:lstStyle/>
          <a:p>
            <a:r>
              <a:rPr lang="en-US" sz="5400" b="1" dirty="0">
                <a:latin typeface="Georgia" panose="02040502050405020303" pitchFamily="18" charset="0"/>
              </a:rPr>
              <a:t>Agenda</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5126418" y="552091"/>
            <a:ext cx="6224335" cy="5431536"/>
          </a:xfrm>
        </p:spPr>
        <p:txBody>
          <a:bodyPr anchor="ctr">
            <a:normAutofit/>
          </a:bodyPr>
          <a:lstStyle/>
          <a:p>
            <a:r>
              <a:rPr lang="en-US" sz="2200" dirty="0"/>
              <a:t>Welcome and Introductions</a:t>
            </a:r>
          </a:p>
          <a:p>
            <a:r>
              <a:rPr lang="en-US" sz="2200" dirty="0"/>
              <a:t>History of the MCYVPC</a:t>
            </a:r>
          </a:p>
          <a:p>
            <a:r>
              <a:rPr lang="en-US" sz="2200" dirty="0"/>
              <a:t>Coalition Bylaws – Hyper-overview</a:t>
            </a:r>
          </a:p>
          <a:p>
            <a:r>
              <a:rPr lang="en-US" sz="2200" dirty="0"/>
              <a:t>Coalition Strategic Plan – Current Goals</a:t>
            </a:r>
          </a:p>
          <a:p>
            <a:r>
              <a:rPr lang="en-US" sz="2200" dirty="0"/>
              <a:t>Member Expectations</a:t>
            </a:r>
          </a:p>
          <a:p>
            <a:r>
              <a:rPr lang="en-US" sz="2200" dirty="0"/>
              <a:t>Member Benefits</a:t>
            </a:r>
          </a:p>
          <a:p>
            <a:r>
              <a:rPr lang="en-US" sz="2200" dirty="0"/>
              <a:t>2024 Coalition Meeting Dates</a:t>
            </a:r>
          </a:p>
          <a:p>
            <a:r>
              <a:rPr lang="en-US" sz="2200" dirty="0"/>
              <a:t>Q &amp; A</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9758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017254" y="557188"/>
            <a:ext cx="3800564" cy="1671569"/>
          </a:xfrm>
        </p:spPr>
        <p:txBody>
          <a:bodyPr>
            <a:normAutofit/>
          </a:bodyPr>
          <a:lstStyle/>
          <a:p>
            <a:r>
              <a:rPr lang="en-US" sz="4000" b="1" i="0" u="none" strike="noStrike" dirty="0">
                <a:solidFill>
                  <a:srgbClr val="000000"/>
                </a:solidFill>
                <a:effectLst/>
                <a:latin typeface="Georgia" panose="02040502050405020303" pitchFamily="18" charset="0"/>
              </a:rPr>
              <a:t>“Love Is” </a:t>
            </a:r>
            <a:br>
              <a:rPr lang="en-US" sz="4000" b="1" i="0" u="none" strike="noStrike" dirty="0">
                <a:solidFill>
                  <a:srgbClr val="000000"/>
                </a:solidFill>
                <a:effectLst/>
                <a:latin typeface="Georgia" panose="02040502050405020303" pitchFamily="18" charset="0"/>
              </a:rPr>
            </a:br>
            <a:r>
              <a:rPr lang="en-US" sz="4000" b="1" i="0" u="none" strike="noStrike" dirty="0">
                <a:solidFill>
                  <a:srgbClr val="000000"/>
                </a:solidFill>
                <a:effectLst/>
                <a:latin typeface="Georgia" panose="02040502050405020303" pitchFamily="18" charset="0"/>
              </a:rPr>
              <a:t>Campaign</a:t>
            </a:r>
            <a:endParaRPr lang="en-US" sz="5400" b="1" dirty="0">
              <a:latin typeface="Georgia" panose="02040502050405020303" pitchFamily="18" charset="0"/>
            </a:endParaRPr>
          </a:p>
        </p:txBody>
      </p:sp>
      <p:pic>
        <p:nvPicPr>
          <p:cNvPr id="17" name="Picture 16" descr="A group of people standing on a stage with balloons&#10;&#10;Description automatically generated">
            <a:extLst>
              <a:ext uri="{FF2B5EF4-FFF2-40B4-BE49-F238E27FC236}">
                <a16:creationId xmlns:a16="http://schemas.microsoft.com/office/drawing/2014/main" id="{020814C1-AD28-F408-5061-68E7903AEF2D}"/>
              </a:ext>
            </a:extLst>
          </p:cNvPr>
          <p:cNvPicPr>
            <a:picLocks noChangeAspect="1"/>
          </p:cNvPicPr>
          <p:nvPr/>
        </p:nvPicPr>
        <p:blipFill rotWithShape="1">
          <a:blip r:embed="rId3"/>
          <a:srcRect l="23109" r="9654" b="3"/>
          <a:stretch/>
        </p:blipFill>
        <p:spPr>
          <a:xfrm>
            <a:off x="3534403" y="2400151"/>
            <a:ext cx="3996536" cy="4457850"/>
          </a:xfrm>
          <a:prstGeom prst="rect">
            <a:avLst/>
          </a:prstGeom>
        </p:spPr>
      </p:pic>
      <p:sp>
        <p:nvSpPr>
          <p:cNvPr id="22" name="Content Placeholder 21">
            <a:extLst>
              <a:ext uri="{FF2B5EF4-FFF2-40B4-BE49-F238E27FC236}">
                <a16:creationId xmlns:a16="http://schemas.microsoft.com/office/drawing/2014/main" id="{FC4BF7A2-15FB-A704-3D7B-261F05066CCF}"/>
              </a:ext>
            </a:extLst>
          </p:cNvPr>
          <p:cNvSpPr>
            <a:spLocks noGrp="1"/>
          </p:cNvSpPr>
          <p:nvPr>
            <p:ph idx="1"/>
          </p:nvPr>
        </p:nvSpPr>
        <p:spPr>
          <a:xfrm>
            <a:off x="8017253" y="2400475"/>
            <a:ext cx="3800565" cy="3776488"/>
          </a:xfrm>
        </p:spPr>
        <p:txBody>
          <a:bodyPr>
            <a:noAutofit/>
          </a:bodyPr>
          <a:lstStyle/>
          <a:p>
            <a:pPr marL="0" indent="0">
              <a:buNone/>
            </a:pPr>
            <a:r>
              <a:rPr lang="en-US" sz="2000" i="0" u="none" strike="noStrike" dirty="0">
                <a:solidFill>
                  <a:srgbClr val="000000"/>
                </a:solidFill>
                <a:effectLst/>
              </a:rPr>
              <a:t>Love Is ... Family Fun Day with He Cares Inc. and Stop the Violence Indianapolis, Inc. </a:t>
            </a:r>
            <a:endParaRPr lang="en-US" sz="2400" dirty="0"/>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8017254" y="6356350"/>
            <a:ext cx="3194382"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pic>
        <p:nvPicPr>
          <p:cNvPr id="1026" name="Picture 2" descr="A child and child playing with a wheel&#10;&#10;Description automatically generated">
            <a:extLst>
              <a:ext uri="{FF2B5EF4-FFF2-40B4-BE49-F238E27FC236}">
                <a16:creationId xmlns:a16="http://schemas.microsoft.com/office/drawing/2014/main" id="{7237B171-C559-AC24-E515-4D504AE131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55" t="11005" r="14715" b="-11005"/>
          <a:stretch/>
        </p:blipFill>
        <p:spPr bwMode="auto">
          <a:xfrm>
            <a:off x="0" y="0"/>
            <a:ext cx="2377440" cy="2492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people posing for a photo&#10;&#10;Description automatically generated">
            <a:extLst>
              <a:ext uri="{FF2B5EF4-FFF2-40B4-BE49-F238E27FC236}">
                <a16:creationId xmlns:a16="http://schemas.microsoft.com/office/drawing/2014/main" id="{AE231850-12FE-16F1-8B5B-A2DA8D51E4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52" r="6061"/>
          <a:stretch/>
        </p:blipFill>
        <p:spPr bwMode="auto">
          <a:xfrm>
            <a:off x="2573206" y="0"/>
            <a:ext cx="2377440" cy="22311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erson holding a camera and shaking hands with a child&#10;&#10;Description automatically generated">
            <a:extLst>
              <a:ext uri="{FF2B5EF4-FFF2-40B4-BE49-F238E27FC236}">
                <a16:creationId xmlns:a16="http://schemas.microsoft.com/office/drawing/2014/main" id="{1D87D452-C754-71E7-665E-070DB1A5E8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613" y="2667000"/>
            <a:ext cx="16287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group of children drawing on the ground&#10;&#10;Description automatically generated">
            <a:extLst>
              <a:ext uri="{FF2B5EF4-FFF2-40B4-BE49-F238E27FC236}">
                <a16:creationId xmlns:a16="http://schemas.microsoft.com/office/drawing/2014/main" id="{79D93A24-A37A-9084-033C-76B8A9DDE49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325" b="10256"/>
          <a:stretch/>
        </p:blipFill>
        <p:spPr bwMode="auto">
          <a:xfrm>
            <a:off x="0" y="2404872"/>
            <a:ext cx="332841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group of people standing under a tent&#10;&#10;Description automatically generated">
            <a:extLst>
              <a:ext uri="{FF2B5EF4-FFF2-40B4-BE49-F238E27FC236}">
                <a16:creationId xmlns:a16="http://schemas.microsoft.com/office/drawing/2014/main" id="{D9DB86AD-BB68-67B5-9FF7-F7FF855F23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616" t="689" r="3504" b="3313"/>
          <a:stretch/>
        </p:blipFill>
        <p:spPr bwMode="auto">
          <a:xfrm>
            <a:off x="3524250" y="2404872"/>
            <a:ext cx="3995928" cy="44622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group of people sitting at a table&#10;&#10;Description automatically generated">
            <a:extLst>
              <a:ext uri="{FF2B5EF4-FFF2-40B4-BE49-F238E27FC236}">
                <a16:creationId xmlns:a16="http://schemas.microsoft.com/office/drawing/2014/main" id="{7F69D8B4-4C6A-A643-D266-70C2ED70FFD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4626864"/>
            <a:ext cx="3328416" cy="22311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person holding a camera and shaking hands with a child&#10;&#10;Description automatically generated">
            <a:extLst>
              <a:ext uri="{FF2B5EF4-FFF2-40B4-BE49-F238E27FC236}">
                <a16:creationId xmlns:a16="http://schemas.microsoft.com/office/drawing/2014/main" id="{9803EC01-D49B-2EDC-DDBF-6F0C345791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6412" y="-2379"/>
            <a:ext cx="2384527" cy="223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372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8017254" y="557188"/>
            <a:ext cx="3800564" cy="1671569"/>
          </a:xfrm>
        </p:spPr>
        <p:txBody>
          <a:bodyPr>
            <a:noAutofit/>
          </a:bodyPr>
          <a:lstStyle/>
          <a:p>
            <a:r>
              <a:rPr lang="en-US" sz="2800" b="1" dirty="0">
                <a:latin typeface="Georgia" panose="02040502050405020303" pitchFamily="18" charset="0"/>
              </a:rPr>
              <a:t>Lived Experience Trauma Informed Response Conference</a:t>
            </a:r>
          </a:p>
        </p:txBody>
      </p:sp>
      <p:pic>
        <p:nvPicPr>
          <p:cNvPr id="10" name="Picture 9" descr="A person standing in front of a group of people&#10;&#10;Description automatically generated">
            <a:extLst>
              <a:ext uri="{FF2B5EF4-FFF2-40B4-BE49-F238E27FC236}">
                <a16:creationId xmlns:a16="http://schemas.microsoft.com/office/drawing/2014/main" id="{23788788-8D44-1393-8372-4C1309EB84F0}"/>
              </a:ext>
            </a:extLst>
          </p:cNvPr>
          <p:cNvPicPr>
            <a:picLocks noChangeAspect="1"/>
          </p:cNvPicPr>
          <p:nvPr/>
        </p:nvPicPr>
        <p:blipFill rotWithShape="1">
          <a:blip r:embed="rId3"/>
          <a:srcRect l="12843" r="7197" b="-3"/>
          <a:stretch/>
        </p:blipFill>
        <p:spPr>
          <a:xfrm>
            <a:off x="8969" y="-2"/>
            <a:ext cx="2376092" cy="2228759"/>
          </a:xfrm>
          <a:prstGeom prst="rect">
            <a:avLst/>
          </a:prstGeom>
        </p:spPr>
      </p:pic>
      <p:pic>
        <p:nvPicPr>
          <p:cNvPr id="18" name="Picture 17" descr="A person standing next to a table with a child looking at it&#10;&#10;Description automatically generated">
            <a:extLst>
              <a:ext uri="{FF2B5EF4-FFF2-40B4-BE49-F238E27FC236}">
                <a16:creationId xmlns:a16="http://schemas.microsoft.com/office/drawing/2014/main" id="{C139BFFD-BD4B-A1E3-A5D2-554338A949ED}"/>
              </a:ext>
            </a:extLst>
          </p:cNvPr>
          <p:cNvPicPr>
            <a:picLocks noChangeAspect="1"/>
          </p:cNvPicPr>
          <p:nvPr/>
        </p:nvPicPr>
        <p:blipFill rotWithShape="1">
          <a:blip r:embed="rId4"/>
          <a:srcRect l="17768" t="3315" r="2479" b="-3315"/>
          <a:stretch/>
        </p:blipFill>
        <p:spPr>
          <a:xfrm>
            <a:off x="2579411" y="-2446"/>
            <a:ext cx="2369917" cy="2228695"/>
          </a:xfrm>
          <a:prstGeom prst="rect">
            <a:avLst/>
          </a:prstGeom>
        </p:spPr>
      </p:pic>
      <p:pic>
        <p:nvPicPr>
          <p:cNvPr id="7" name="Content Placeholder 6" descr="A group of people sitting around a table&#10;&#10;Description automatically generated">
            <a:extLst>
              <a:ext uri="{FF2B5EF4-FFF2-40B4-BE49-F238E27FC236}">
                <a16:creationId xmlns:a16="http://schemas.microsoft.com/office/drawing/2014/main" id="{EDABA8E0-480A-8914-7D49-E989803B82A1}"/>
              </a:ext>
            </a:extLst>
          </p:cNvPr>
          <p:cNvPicPr>
            <a:picLocks noChangeAspect="1"/>
          </p:cNvPicPr>
          <p:nvPr/>
        </p:nvPicPr>
        <p:blipFill rotWithShape="1">
          <a:blip r:embed="rId5"/>
          <a:srcRect l="20043" r="-3" b="-3"/>
          <a:stretch/>
        </p:blipFill>
        <p:spPr>
          <a:xfrm>
            <a:off x="5149852" y="-10223"/>
            <a:ext cx="2376092" cy="2228759"/>
          </a:xfrm>
          <a:prstGeom prst="rect">
            <a:avLst/>
          </a:prstGeom>
        </p:spPr>
      </p:pic>
      <p:pic>
        <p:nvPicPr>
          <p:cNvPr id="14" name="Picture 13" descr="A group of people sitting at a table&#10;&#10;Description automatically generated">
            <a:extLst>
              <a:ext uri="{FF2B5EF4-FFF2-40B4-BE49-F238E27FC236}">
                <a16:creationId xmlns:a16="http://schemas.microsoft.com/office/drawing/2014/main" id="{E35FAA1F-771A-617D-B4A2-E61E7B15B8AE}"/>
              </a:ext>
            </a:extLst>
          </p:cNvPr>
          <p:cNvPicPr>
            <a:picLocks noChangeAspect="1"/>
          </p:cNvPicPr>
          <p:nvPr/>
        </p:nvPicPr>
        <p:blipFill rotWithShape="1">
          <a:blip r:embed="rId6"/>
          <a:srcRect t="10117" r="5" b="7515"/>
          <a:stretch/>
        </p:blipFill>
        <p:spPr>
          <a:xfrm>
            <a:off x="3714" y="2400151"/>
            <a:ext cx="3330225" cy="2057368"/>
          </a:xfrm>
          <a:prstGeom prst="rect">
            <a:avLst/>
          </a:prstGeom>
        </p:spPr>
      </p:pic>
      <p:pic>
        <p:nvPicPr>
          <p:cNvPr id="16" name="Picture 15" descr="A stage with balloons and a podium&#10;&#10;Description automatically generated">
            <a:extLst>
              <a:ext uri="{FF2B5EF4-FFF2-40B4-BE49-F238E27FC236}">
                <a16:creationId xmlns:a16="http://schemas.microsoft.com/office/drawing/2014/main" id="{FBB1D9C1-88BC-085D-95B3-6E4788BF31C6}"/>
              </a:ext>
            </a:extLst>
          </p:cNvPr>
          <p:cNvPicPr>
            <a:picLocks noChangeAspect="1"/>
          </p:cNvPicPr>
          <p:nvPr/>
        </p:nvPicPr>
        <p:blipFill rotWithShape="1">
          <a:blip r:embed="rId7"/>
          <a:srcRect t="10601" r="-5" b="-5"/>
          <a:stretch/>
        </p:blipFill>
        <p:spPr>
          <a:xfrm>
            <a:off x="-1" y="4628909"/>
            <a:ext cx="3324552" cy="2229090"/>
          </a:xfrm>
          <a:prstGeom prst="rect">
            <a:avLst/>
          </a:prstGeom>
        </p:spPr>
      </p:pic>
      <p:pic>
        <p:nvPicPr>
          <p:cNvPr id="17" name="Picture 16" descr="A group of people standing on a stage with balloons&#10;&#10;Description automatically generated">
            <a:extLst>
              <a:ext uri="{FF2B5EF4-FFF2-40B4-BE49-F238E27FC236}">
                <a16:creationId xmlns:a16="http://schemas.microsoft.com/office/drawing/2014/main" id="{020814C1-AD28-F408-5061-68E7903AEF2D}"/>
              </a:ext>
            </a:extLst>
          </p:cNvPr>
          <p:cNvPicPr>
            <a:picLocks noChangeAspect="1"/>
          </p:cNvPicPr>
          <p:nvPr/>
        </p:nvPicPr>
        <p:blipFill rotWithShape="1">
          <a:blip r:embed="rId8"/>
          <a:srcRect l="23109" r="9654" b="3"/>
          <a:stretch/>
        </p:blipFill>
        <p:spPr>
          <a:xfrm>
            <a:off x="3534403" y="2400151"/>
            <a:ext cx="3996536" cy="4457850"/>
          </a:xfrm>
          <a:prstGeom prst="rect">
            <a:avLst/>
          </a:prstGeom>
        </p:spPr>
      </p:pic>
      <p:sp>
        <p:nvSpPr>
          <p:cNvPr id="22" name="Content Placeholder 21">
            <a:extLst>
              <a:ext uri="{FF2B5EF4-FFF2-40B4-BE49-F238E27FC236}">
                <a16:creationId xmlns:a16="http://schemas.microsoft.com/office/drawing/2014/main" id="{FC4BF7A2-15FB-A704-3D7B-261F05066CCF}"/>
              </a:ext>
            </a:extLst>
          </p:cNvPr>
          <p:cNvSpPr>
            <a:spLocks noGrp="1"/>
          </p:cNvSpPr>
          <p:nvPr>
            <p:ph idx="1"/>
          </p:nvPr>
        </p:nvSpPr>
        <p:spPr>
          <a:xfrm>
            <a:off x="8017253" y="2400475"/>
            <a:ext cx="3800565" cy="3776488"/>
          </a:xfrm>
        </p:spPr>
        <p:txBody>
          <a:bodyPr>
            <a:noAutofit/>
          </a:bodyPr>
          <a:lstStyle/>
          <a:p>
            <a:pPr marL="0" indent="0">
              <a:buNone/>
            </a:pPr>
            <a:r>
              <a:rPr lang="en-US" sz="2000" dirty="0"/>
              <a:t>The Lived Experience Trauma-Informed Response Conference was an empowering and insightful event that shed light on trauma and its impact on youth and parents/caregivers. </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8017254" y="6356350"/>
            <a:ext cx="3194382" cy="365125"/>
          </a:xfrm>
        </p:spPr>
        <p:txBody>
          <a:bodyPr>
            <a:normAutofit/>
          </a:bodyPr>
          <a:lstStyle/>
          <a:p>
            <a:pPr algn="l"/>
            <a:endParaRPr lang="en-US"/>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629965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CDF5-AEE3-DCA2-B22A-CD01BFC38B93}"/>
              </a:ext>
            </a:extLst>
          </p:cNvPr>
          <p:cNvSpPr>
            <a:spLocks noGrp="1"/>
          </p:cNvSpPr>
          <p:nvPr>
            <p:ph type="title"/>
          </p:nvPr>
        </p:nvSpPr>
        <p:spPr>
          <a:xfrm>
            <a:off x="7527223" y="557189"/>
            <a:ext cx="3826577" cy="1671566"/>
          </a:xfrm>
        </p:spPr>
        <p:txBody>
          <a:bodyPr>
            <a:normAutofit/>
          </a:bodyPr>
          <a:lstStyle/>
          <a:p>
            <a:r>
              <a:rPr lang="en-US" sz="4000" b="1" dirty="0">
                <a:latin typeface="Georgia" panose="02040502050405020303" pitchFamily="18" charset="0"/>
              </a:rPr>
              <a:t>Educational Seminar</a:t>
            </a:r>
          </a:p>
        </p:txBody>
      </p:sp>
      <p:pic>
        <p:nvPicPr>
          <p:cNvPr id="5" name="Picture 4" descr="A group of women standing in a classroom&#10;&#10;Description automatically generated">
            <a:extLst>
              <a:ext uri="{FF2B5EF4-FFF2-40B4-BE49-F238E27FC236}">
                <a16:creationId xmlns:a16="http://schemas.microsoft.com/office/drawing/2014/main" id="{5F1E38DF-413E-05AD-6FBC-8F55E00982F3}"/>
              </a:ext>
            </a:extLst>
          </p:cNvPr>
          <p:cNvPicPr>
            <a:picLocks noChangeAspect="1"/>
          </p:cNvPicPr>
          <p:nvPr/>
        </p:nvPicPr>
        <p:blipFill rotWithShape="1">
          <a:blip r:embed="rId3"/>
          <a:srcRect l="16455" r="16455"/>
          <a:stretch/>
        </p:blipFill>
        <p:spPr>
          <a:xfrm>
            <a:off x="20" y="-1"/>
            <a:ext cx="3997732" cy="4469126"/>
          </a:xfrm>
          <a:prstGeom prst="rect">
            <a:avLst/>
          </a:prstGeom>
        </p:spPr>
      </p:pic>
      <p:pic>
        <p:nvPicPr>
          <p:cNvPr id="14" name="Picture 13" descr="A group of people in a room&#10;&#10;Description automatically generated">
            <a:extLst>
              <a:ext uri="{FF2B5EF4-FFF2-40B4-BE49-F238E27FC236}">
                <a16:creationId xmlns:a16="http://schemas.microsoft.com/office/drawing/2014/main" id="{03AE7F23-9430-64BB-665C-0BFC1ADA3AD1}"/>
              </a:ext>
            </a:extLst>
          </p:cNvPr>
          <p:cNvPicPr>
            <a:picLocks noChangeAspect="1"/>
          </p:cNvPicPr>
          <p:nvPr/>
        </p:nvPicPr>
        <p:blipFill rotWithShape="1">
          <a:blip r:embed="rId4"/>
          <a:srcRect t="974" b="974"/>
          <a:stretch/>
        </p:blipFill>
        <p:spPr>
          <a:xfrm>
            <a:off x="4184069" y="-2"/>
            <a:ext cx="3027239" cy="2226220"/>
          </a:xfrm>
          <a:prstGeom prst="rect">
            <a:avLst/>
          </a:prstGeom>
        </p:spPr>
      </p:pic>
      <p:pic>
        <p:nvPicPr>
          <p:cNvPr id="7" name="Picture 6" descr="A group of people sitting in chairs in a classroom&#10;&#10;Description automatically generated">
            <a:extLst>
              <a:ext uri="{FF2B5EF4-FFF2-40B4-BE49-F238E27FC236}">
                <a16:creationId xmlns:a16="http://schemas.microsoft.com/office/drawing/2014/main" id="{D0C5C24D-1D15-47B6-BE73-E2EC42085154}"/>
              </a:ext>
            </a:extLst>
          </p:cNvPr>
          <p:cNvPicPr>
            <a:picLocks noChangeAspect="1"/>
          </p:cNvPicPr>
          <p:nvPr/>
        </p:nvPicPr>
        <p:blipFill rotWithShape="1">
          <a:blip r:embed="rId5"/>
          <a:srcRect t="9667" r="-1" b="-1"/>
          <a:stretch/>
        </p:blipFill>
        <p:spPr>
          <a:xfrm>
            <a:off x="4184069" y="2406570"/>
            <a:ext cx="3027239" cy="2050948"/>
          </a:xfrm>
          <a:prstGeom prst="rect">
            <a:avLst/>
          </a:prstGeom>
        </p:spPr>
      </p:pic>
      <p:pic>
        <p:nvPicPr>
          <p:cNvPr id="3" name="Content Placeholder 2" descr="A group of people in a classroom&#10;&#10;Description automatically generated">
            <a:extLst>
              <a:ext uri="{FF2B5EF4-FFF2-40B4-BE49-F238E27FC236}">
                <a16:creationId xmlns:a16="http://schemas.microsoft.com/office/drawing/2014/main" id="{1154A7BA-0A09-AC0B-26F0-EFBF51E8FFA8}"/>
              </a:ext>
            </a:extLst>
          </p:cNvPr>
          <p:cNvPicPr>
            <a:picLocks noChangeAspect="1"/>
          </p:cNvPicPr>
          <p:nvPr/>
        </p:nvPicPr>
        <p:blipFill rotWithShape="1">
          <a:blip r:embed="rId6"/>
          <a:srcRect r="-3" b="2026"/>
          <a:stretch/>
        </p:blipFill>
        <p:spPr>
          <a:xfrm>
            <a:off x="-3717" y="4638290"/>
            <a:ext cx="3020892" cy="2219710"/>
          </a:xfrm>
          <a:prstGeom prst="rect">
            <a:avLst/>
          </a:prstGeom>
          <a:noFill/>
        </p:spPr>
      </p:pic>
      <p:pic>
        <p:nvPicPr>
          <p:cNvPr id="10" name="Picture 9" descr="A close-up of a paper&#10;&#10;Description automatically generated">
            <a:extLst>
              <a:ext uri="{FF2B5EF4-FFF2-40B4-BE49-F238E27FC236}">
                <a16:creationId xmlns:a16="http://schemas.microsoft.com/office/drawing/2014/main" id="{0C94F779-7970-05AF-C84F-DDB28393BEDB}"/>
              </a:ext>
            </a:extLst>
          </p:cNvPr>
          <p:cNvPicPr>
            <a:picLocks noChangeAspect="1"/>
          </p:cNvPicPr>
          <p:nvPr/>
        </p:nvPicPr>
        <p:blipFill rotWithShape="1">
          <a:blip r:embed="rId7"/>
          <a:srcRect t="473" r="3" b="25730"/>
          <a:stretch/>
        </p:blipFill>
        <p:spPr>
          <a:xfrm>
            <a:off x="3184628" y="4629236"/>
            <a:ext cx="4026679" cy="2228764"/>
          </a:xfrm>
          <a:prstGeom prst="rect">
            <a:avLst/>
          </a:prstGeom>
        </p:spPr>
      </p:pic>
      <p:sp>
        <p:nvSpPr>
          <p:cNvPr id="19" name="Content Placeholder 18">
            <a:extLst>
              <a:ext uri="{FF2B5EF4-FFF2-40B4-BE49-F238E27FC236}">
                <a16:creationId xmlns:a16="http://schemas.microsoft.com/office/drawing/2014/main" id="{F11790B5-6D6D-7028-43F7-10857F998231}"/>
              </a:ext>
            </a:extLst>
          </p:cNvPr>
          <p:cNvSpPr>
            <a:spLocks noGrp="1"/>
          </p:cNvSpPr>
          <p:nvPr>
            <p:ph idx="1"/>
          </p:nvPr>
        </p:nvSpPr>
        <p:spPr>
          <a:xfrm>
            <a:off x="7527223" y="2400475"/>
            <a:ext cx="3826578" cy="3776488"/>
          </a:xfrm>
        </p:spPr>
        <p:txBody>
          <a:bodyPr>
            <a:noAutofit/>
          </a:bodyPr>
          <a:lstStyle/>
          <a:p>
            <a:r>
              <a:rPr lang="en-US" sz="2000" dirty="0"/>
              <a:t>Media organizations can play a critical role in gun violence prevention. </a:t>
            </a:r>
          </a:p>
          <a:p>
            <a:r>
              <a:rPr lang="en-US" sz="2000" dirty="0"/>
              <a:t>Carey Haley led a media and community violence panel discussion with Tiffany Davis, Della Brown, Angela Cain, Tamisha Dew, and </a:t>
            </a:r>
            <a:r>
              <a:rPr lang="en-US" sz="2000" dirty="0" err="1"/>
              <a:t>Shardae</a:t>
            </a:r>
            <a:r>
              <a:rPr lang="en-US" sz="2000" dirty="0"/>
              <a:t> Hoskins at IUPUI.</a:t>
            </a:r>
          </a:p>
        </p:txBody>
      </p:sp>
      <p:sp>
        <p:nvSpPr>
          <p:cNvPr id="4" name="Footer Placeholder 3">
            <a:extLst>
              <a:ext uri="{FF2B5EF4-FFF2-40B4-BE49-F238E27FC236}">
                <a16:creationId xmlns:a16="http://schemas.microsoft.com/office/drawing/2014/main" id="{C91F46B5-AD8B-152A-FD07-C7E5F4AE7358}"/>
              </a:ext>
            </a:extLst>
          </p:cNvPr>
          <p:cNvSpPr>
            <a:spLocks noGrp="1"/>
          </p:cNvSpPr>
          <p:nvPr>
            <p:ph type="ftr" sz="quarter" idx="11"/>
          </p:nvPr>
        </p:nvSpPr>
        <p:spPr>
          <a:xfrm>
            <a:off x="3303076" y="6356350"/>
            <a:ext cx="3770237" cy="365125"/>
          </a:xfrm>
        </p:spPr>
        <p:txBody>
          <a:bodyPr>
            <a:normAutofit/>
          </a:bodyPr>
          <a:lstStyle/>
          <a:p>
            <a:endParaRPr lang="en-US">
              <a:solidFill>
                <a:srgbClr val="FFFFFF"/>
              </a:solidFill>
            </a:endParaRPr>
          </a:p>
        </p:txBody>
      </p:sp>
      <p:pic>
        <p:nvPicPr>
          <p:cNvPr id="6" name="Picture 5" descr="Logo, icon&#10;&#10;Description automatically generated">
            <a:extLst>
              <a:ext uri="{FF2B5EF4-FFF2-40B4-BE49-F238E27FC236}">
                <a16:creationId xmlns:a16="http://schemas.microsoft.com/office/drawing/2014/main" id="{BF5986B4-D85D-8173-A5B4-2E7B97A959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0565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9F9BE7-5FDA-17A0-5E46-E0633C666940}"/>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B51752F5-22EF-1830-9CEC-EEEBBA4A4BF6}"/>
              </a:ext>
            </a:extLst>
          </p:cNvPr>
          <p:cNvPicPr>
            <a:picLocks noChangeAspect="1"/>
          </p:cNvPicPr>
          <p:nvPr/>
        </p:nvPicPr>
        <p:blipFill>
          <a:blip r:embed="rId3"/>
          <a:stretch>
            <a:fillRect/>
          </a:stretch>
        </p:blipFill>
        <p:spPr>
          <a:xfrm>
            <a:off x="75180" y="0"/>
            <a:ext cx="12041639" cy="6858000"/>
          </a:xfrm>
          <a:prstGeom prst="rect">
            <a:avLst/>
          </a:prstGeom>
        </p:spPr>
      </p:pic>
    </p:spTree>
    <p:extLst>
      <p:ext uri="{BB962C8B-B14F-4D97-AF65-F5344CB8AC3E}">
        <p14:creationId xmlns:p14="http://schemas.microsoft.com/office/powerpoint/2010/main" val="193317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CEB0-6836-BB88-581D-DEB42DF5BE7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b="1" kern="1200" dirty="0">
                <a:solidFill>
                  <a:schemeClr val="tx1"/>
                </a:solidFill>
                <a:latin typeface="Georgia" panose="02040502050405020303" pitchFamily="18" charset="0"/>
              </a:rPr>
              <a:t>2024 Student Internships</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B451B95-F8DA-A6B8-CFD6-F1895C76B3B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graphicFrame>
        <p:nvGraphicFramePr>
          <p:cNvPr id="6" name="Content Placeholder 2">
            <a:extLst>
              <a:ext uri="{FF2B5EF4-FFF2-40B4-BE49-F238E27FC236}">
                <a16:creationId xmlns:a16="http://schemas.microsoft.com/office/drawing/2014/main" id="{32633783-E89D-0249-D974-28C7A73C980D}"/>
              </a:ext>
            </a:extLst>
          </p:cNvPr>
          <p:cNvGraphicFramePr>
            <a:graphicFrameLocks noGrp="1"/>
          </p:cNvGraphicFramePr>
          <p:nvPr>
            <p:ph idx="1"/>
            <p:extLst>
              <p:ext uri="{D42A27DB-BD31-4B8C-83A1-F6EECF244321}">
                <p14:modId xmlns:p14="http://schemas.microsoft.com/office/powerpoint/2010/main" val="4012980986"/>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312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248580-0751-DC0F-9A0E-EE10DB160B83}"/>
              </a:ext>
            </a:extLst>
          </p:cNvPr>
          <p:cNvSpPr>
            <a:spLocks noGrp="1"/>
          </p:cNvSpPr>
          <p:nvPr>
            <p:ph type="ftr" sz="quarter" idx="11"/>
          </p:nvPr>
        </p:nvSpPr>
        <p:spPr/>
        <p:txBody>
          <a:bodyPr/>
          <a:lstStyle/>
          <a:p>
            <a:endParaRPr lang="en-US"/>
          </a:p>
        </p:txBody>
      </p:sp>
      <p:pic>
        <p:nvPicPr>
          <p:cNvPr id="6" name="Picture 5">
            <a:extLst>
              <a:ext uri="{FF2B5EF4-FFF2-40B4-BE49-F238E27FC236}">
                <a16:creationId xmlns:a16="http://schemas.microsoft.com/office/drawing/2014/main" id="{9360F6D4-7B0D-257B-3A84-9AE34E9B29FC}"/>
              </a:ext>
            </a:extLst>
          </p:cNvPr>
          <p:cNvPicPr>
            <a:picLocks noChangeAspect="1"/>
          </p:cNvPicPr>
          <p:nvPr/>
        </p:nvPicPr>
        <p:blipFill>
          <a:blip r:embed="rId3"/>
          <a:stretch>
            <a:fillRect/>
          </a:stretch>
        </p:blipFill>
        <p:spPr>
          <a:xfrm>
            <a:off x="0" y="266238"/>
            <a:ext cx="12192000" cy="6325524"/>
          </a:xfrm>
          <a:prstGeom prst="rect">
            <a:avLst/>
          </a:prstGeom>
        </p:spPr>
      </p:pic>
    </p:spTree>
    <p:extLst>
      <p:ext uri="{BB962C8B-B14F-4D97-AF65-F5344CB8AC3E}">
        <p14:creationId xmlns:p14="http://schemas.microsoft.com/office/powerpoint/2010/main" val="58493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dirty="0">
                <a:solidFill>
                  <a:schemeClr val="tx1"/>
                </a:solidFill>
                <a:effectLst/>
                <a:latin typeface="Georgia" panose="02040502050405020303" pitchFamily="18" charset="0"/>
              </a:rPr>
              <a:t>Who </a:t>
            </a:r>
            <a:r>
              <a:rPr lang="en-US" b="1" kern="1200" dirty="0">
                <a:solidFill>
                  <a:schemeClr val="tx1"/>
                </a:solidFill>
                <a:latin typeface="Georgia" panose="02040502050405020303" pitchFamily="18" charset="0"/>
              </a:rPr>
              <a:t>I</a:t>
            </a:r>
            <a:r>
              <a:rPr lang="en-US" b="1" i="0" kern="1200" dirty="0">
                <a:solidFill>
                  <a:schemeClr val="tx1"/>
                </a:solidFill>
                <a:effectLst/>
                <a:latin typeface="Georgia" panose="02040502050405020303" pitchFamily="18" charset="0"/>
              </a:rPr>
              <a:t>s This Class For? </a:t>
            </a:r>
            <a:endParaRPr lang="en-US" kern="1200" dirty="0">
              <a:solidFill>
                <a:schemeClr val="tx1"/>
              </a:solidFill>
              <a:latin typeface="Georgia" panose="02040502050405020303" pitchFamily="18" charset="0"/>
            </a:endParaRP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B5F8F3-642B-2DE5-0262-CC95DD7B61B5}"/>
              </a:ext>
            </a:extLst>
          </p:cNvPr>
          <p:cNvSpPr txBox="1"/>
          <p:nvPr/>
        </p:nvSpPr>
        <p:spPr>
          <a:xfrm>
            <a:off x="838200" y="1929384"/>
            <a:ext cx="10515600" cy="425196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a:t>New and Current Members who have recently signed the Coalition’s </a:t>
            </a:r>
            <a:r>
              <a:rPr lang="en-US" sz="2200" b="1"/>
              <a:t>Membership Agreement </a:t>
            </a:r>
            <a:r>
              <a:rPr lang="en-US" sz="2200"/>
              <a:t>Form</a:t>
            </a:r>
          </a:p>
          <a:p>
            <a:pPr marL="285750" indent="-228600">
              <a:lnSpc>
                <a:spcPct val="90000"/>
              </a:lnSpc>
              <a:spcAft>
                <a:spcPts val="600"/>
              </a:spcAft>
              <a:buFont typeface="Arial" panose="020B0604020202020204" pitchFamily="34" charset="0"/>
              <a:buChar char="•"/>
            </a:pPr>
            <a:r>
              <a:rPr lang="en-US" sz="2200"/>
              <a:t>Interested community members and/or organizations who have not yet joined the Coalition</a:t>
            </a:r>
          </a:p>
          <a:p>
            <a:pPr marL="285750" indent="-228600">
              <a:lnSpc>
                <a:spcPct val="90000"/>
              </a:lnSpc>
              <a:spcAft>
                <a:spcPts val="600"/>
              </a:spcAft>
              <a:buFont typeface="Arial" panose="020B0604020202020204" pitchFamily="34" charset="0"/>
              <a:buChar char="•"/>
            </a:pPr>
            <a:r>
              <a:rPr lang="en-US" sz="2200"/>
              <a:t>Current Coalition members who have not yet signed the </a:t>
            </a:r>
            <a:r>
              <a:rPr lang="en-US" sz="2200" b="1"/>
              <a:t>Membership Agreement </a:t>
            </a:r>
            <a:r>
              <a:rPr lang="en-US" sz="2200"/>
              <a:t>Form and wish to learn more</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7357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638881" y="639193"/>
            <a:ext cx="5176175" cy="3573516"/>
          </a:xfrm>
        </p:spPr>
        <p:txBody>
          <a:bodyPr vert="horz" lIns="91440" tIns="45720" rIns="91440" bIns="45720" rtlCol="0" anchor="b">
            <a:noAutofit/>
          </a:bodyPr>
          <a:lstStyle/>
          <a:p>
            <a:r>
              <a:rPr lang="en-US" sz="5400" b="1" i="0" kern="1200" dirty="0">
                <a:solidFill>
                  <a:schemeClr val="tx1"/>
                </a:solidFill>
                <a:effectLst/>
                <a:latin typeface="Georgia" panose="02040502050405020303" pitchFamily="18" charset="0"/>
              </a:rPr>
              <a:t>Welcome and Introductions</a:t>
            </a:r>
            <a:endParaRPr lang="en-US" sz="5400" b="1" kern="1200" dirty="0">
              <a:solidFill>
                <a:schemeClr val="tx1"/>
              </a:solidFill>
              <a:latin typeface="Georgia" panose="02040502050405020303" pitchFamily="18" charset="0"/>
            </a:endParaRP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andshake between two people">
            <a:extLst>
              <a:ext uri="{FF2B5EF4-FFF2-40B4-BE49-F238E27FC236}">
                <a16:creationId xmlns:a16="http://schemas.microsoft.com/office/drawing/2014/main" id="{8F02092C-9C74-8D9C-08A0-77C556C01FD3}"/>
              </a:ext>
            </a:extLst>
          </p:cNvPr>
          <p:cNvPicPr>
            <a:picLocks noChangeAspect="1"/>
          </p:cNvPicPr>
          <p:nvPr/>
        </p:nvPicPr>
        <p:blipFill rotWithShape="1">
          <a:blip r:embed="rId3">
            <a:extLst>
              <a:ext uri="{28A0092B-C50C-407E-A947-70E740481C1C}">
                <a14:useLocalDpi xmlns:a14="http://schemas.microsoft.com/office/drawing/2010/main" val="0"/>
              </a:ext>
            </a:extLst>
          </a:blip>
          <a:srcRect l="29087" r="19980"/>
          <a:stretch/>
        </p:blipFill>
        <p:spPr>
          <a:xfrm>
            <a:off x="6376944" y="640080"/>
            <a:ext cx="3769319" cy="5550408"/>
          </a:xfrm>
          <a:prstGeom prst="rect">
            <a:avLst/>
          </a:prstGeom>
        </p:spPr>
      </p:pic>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288500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E11BA-9C6A-B8FB-37C7-E198E3FC073D}"/>
              </a:ext>
            </a:extLst>
          </p:cNvPr>
          <p:cNvPicPr>
            <a:picLocks noChangeAspect="1"/>
          </p:cNvPicPr>
          <p:nvPr/>
        </p:nvPicPr>
        <p:blipFill>
          <a:blip r:embed="rId3"/>
          <a:stretch>
            <a:fillRect/>
          </a:stretch>
        </p:blipFill>
        <p:spPr>
          <a:xfrm>
            <a:off x="643467" y="689102"/>
            <a:ext cx="10905066" cy="5479794"/>
          </a:xfrm>
          <a:prstGeom prst="rect">
            <a:avLst/>
          </a:prstGeom>
        </p:spPr>
      </p:pic>
      <p:sp>
        <p:nvSpPr>
          <p:cNvPr id="4" name="Footer Placeholder 3">
            <a:extLst>
              <a:ext uri="{FF2B5EF4-FFF2-40B4-BE49-F238E27FC236}">
                <a16:creationId xmlns:a16="http://schemas.microsoft.com/office/drawing/2014/main" id="{70AFD58F-B7A2-E146-A5CB-0F62EAE65F3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429436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5400" b="1" i="0" kern="1200" dirty="0">
                <a:solidFill>
                  <a:schemeClr val="tx1"/>
                </a:solidFill>
                <a:effectLst/>
                <a:latin typeface="Georgia" panose="02040502050405020303" pitchFamily="18" charset="0"/>
              </a:rPr>
              <a:t>History of the MCYVPC</a:t>
            </a:r>
            <a:endParaRPr lang="en-US" sz="5400" b="1" kern="1200" dirty="0">
              <a:solidFill>
                <a:schemeClr val="tx1"/>
              </a:solidFill>
              <a:latin typeface="Georgia" panose="02040502050405020303" pitchFamily="18" charset="0"/>
            </a:endParaRPr>
          </a:p>
        </p:txBody>
      </p:sp>
      <p:pic>
        <p:nvPicPr>
          <p:cNvPr id="15" name="Graphic 14" descr="History">
            <a:extLst>
              <a:ext uri="{FF2B5EF4-FFF2-40B4-BE49-F238E27FC236}">
                <a16:creationId xmlns:a16="http://schemas.microsoft.com/office/drawing/2014/main" id="{604A3C01-0138-4FEB-DA75-C82109C454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1226248"/>
            <a:ext cx="4087368" cy="4087368"/>
          </a:xfrm>
          <a:prstGeom prst="rect">
            <a:avLst/>
          </a:prstGeom>
        </p:spPr>
      </p:pic>
      <p:sp>
        <p:nvSpPr>
          <p:cNvPr id="2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pic>
        <p:nvPicPr>
          <p:cNvPr id="6" name="Picture 5" descr="Logo, icon&#10;&#10;Description automatically generated">
            <a:extLst>
              <a:ext uri="{FF2B5EF4-FFF2-40B4-BE49-F238E27FC236}">
                <a16:creationId xmlns:a16="http://schemas.microsoft.com/office/drawing/2014/main" id="{7A339AA6-2A7C-B2A1-752A-A9C58F0F0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69280"/>
            <a:ext cx="914400" cy="914400"/>
          </a:xfrm>
          <a:prstGeom prst="rect">
            <a:avLst/>
          </a:prstGeom>
        </p:spPr>
      </p:pic>
    </p:spTree>
    <p:extLst>
      <p:ext uri="{BB962C8B-B14F-4D97-AF65-F5344CB8AC3E}">
        <p14:creationId xmlns:p14="http://schemas.microsoft.com/office/powerpoint/2010/main" val="325284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rmAutofit/>
          </a:bodyPr>
          <a:lstStyle/>
          <a:p>
            <a:r>
              <a:rPr lang="en-US" b="1" dirty="0">
                <a:latin typeface="Georgia" panose="02040502050405020303" pitchFamily="18" charset="0"/>
              </a:rPr>
              <a:t>Significant Historical Accounts </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r>
              <a:rPr lang="en-US" sz="2200" dirty="0"/>
              <a:t>2015 Coalition founded – Marion County Public Health Department (Federal Grant)</a:t>
            </a:r>
          </a:p>
          <a:p>
            <a:r>
              <a:rPr lang="en-US" sz="2200" dirty="0"/>
              <a:t>Mission of the Coalition has never changed</a:t>
            </a:r>
          </a:p>
          <a:p>
            <a:r>
              <a:rPr lang="en-US" sz="2200" dirty="0"/>
              <a:t>Meetings were monthly with informal workgroups (relatively small) </a:t>
            </a:r>
          </a:p>
          <a:p>
            <a:r>
              <a:rPr lang="en-US" sz="2200" dirty="0"/>
              <a:t>Primary outcomes: networking and events sharing, informational meetings, annual anti-bullying poster contest in schools</a:t>
            </a:r>
          </a:p>
          <a:p>
            <a:r>
              <a:rPr lang="en-US" sz="2200" dirty="0"/>
              <a:t>2019: CICF enacted a requirement for its violence reduction grantees to join the MCYVPC</a:t>
            </a:r>
          </a:p>
          <a:p>
            <a:r>
              <a:rPr lang="en-US" sz="2200" dirty="0"/>
              <a:t>Membership grew overnight (over 60 organizations), but no description of what membership was, nor what the goals of the Coalition were  </a:t>
            </a:r>
          </a:p>
          <a:p>
            <a:r>
              <a:rPr lang="en-US" sz="2200" dirty="0"/>
              <a:t>2020: Strategic Plan and Bylaws created – Enacted the first multi-disciplinary Steering Committee and provided a roadmap for the Coalition</a:t>
            </a:r>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644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79FDD8-5324-6C5D-4197-6EBF98AFCB35}"/>
              </a:ext>
            </a:extLst>
          </p:cNvPr>
          <p:cNvSpPr>
            <a:spLocks noGrp="1"/>
          </p:cNvSpPr>
          <p:nvPr>
            <p:ph type="title"/>
          </p:nvPr>
        </p:nvSpPr>
        <p:spPr>
          <a:xfrm>
            <a:off x="838200" y="365125"/>
            <a:ext cx="10515600" cy="1325563"/>
          </a:xfrm>
        </p:spPr>
        <p:txBody>
          <a:bodyPr>
            <a:noAutofit/>
          </a:bodyPr>
          <a:lstStyle/>
          <a:p>
            <a:r>
              <a:rPr lang="en-US" b="1" dirty="0">
                <a:latin typeface="Georgia" panose="02040502050405020303" pitchFamily="18" charset="0"/>
              </a:rPr>
              <a:t>Significant Historical Accounts Cont. </a:t>
            </a: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DD7544-1B86-E07A-1B4A-DD9C9C250AB7}"/>
              </a:ext>
            </a:extLst>
          </p:cNvPr>
          <p:cNvSpPr>
            <a:spLocks noGrp="1"/>
          </p:cNvSpPr>
          <p:nvPr>
            <p:ph idx="1"/>
          </p:nvPr>
        </p:nvSpPr>
        <p:spPr>
          <a:xfrm>
            <a:off x="838200" y="1929384"/>
            <a:ext cx="10515600" cy="4251960"/>
          </a:xfrm>
        </p:spPr>
        <p:txBody>
          <a:bodyPr>
            <a:normAutofit/>
          </a:bodyPr>
          <a:lstStyle/>
          <a:p>
            <a:r>
              <a:rPr lang="en-US" sz="2200"/>
              <a:t>2021: CICF Capacity Building Grant - $25,000</a:t>
            </a:r>
          </a:p>
          <a:p>
            <a:r>
              <a:rPr lang="en-US" sz="2200"/>
              <a:t>2022: CICF Elevation Grant Program Round 2 – $95,454</a:t>
            </a:r>
          </a:p>
          <a:p>
            <a:pPr lvl="1"/>
            <a:r>
              <a:rPr lang="en-US" sz="2200"/>
              <a:t>Designated Marion County Commission on Youth (MCCOY) as fiscal agent</a:t>
            </a:r>
          </a:p>
          <a:p>
            <a:pPr lvl="1"/>
            <a:r>
              <a:rPr lang="en-US" sz="2200"/>
              <a:t>Hired a Coalition Coordinator</a:t>
            </a:r>
          </a:p>
          <a:p>
            <a:r>
              <a:rPr lang="en-US" sz="2200"/>
              <a:t>2023: MHAI Vitality Grant – $89,700 (Sept ’23 - August ‘24)</a:t>
            </a:r>
          </a:p>
          <a:p>
            <a:r>
              <a:rPr lang="en-US" sz="2200"/>
              <a:t>2023: CICF Elevation Grant Program Round 4 - $125,000 (Nov ‘23 – Oct ‘24)</a:t>
            </a:r>
          </a:p>
          <a:p>
            <a:r>
              <a:rPr lang="en-US" sz="2200"/>
              <a:t>Strategic Plan updated for 2024-2027 (approved January 2024)</a:t>
            </a:r>
          </a:p>
          <a:p>
            <a:r>
              <a:rPr lang="en-US" sz="2200"/>
              <a:t>Coalition Bylaws updated for 2024 (approved March 2024) </a:t>
            </a:r>
          </a:p>
          <a:p>
            <a:endParaRPr lang="en-US" sz="2200"/>
          </a:p>
        </p:txBody>
      </p:sp>
      <p:sp>
        <p:nvSpPr>
          <p:cNvPr id="4" name="Footer Placeholder 3">
            <a:extLst>
              <a:ext uri="{FF2B5EF4-FFF2-40B4-BE49-F238E27FC236}">
                <a16:creationId xmlns:a16="http://schemas.microsoft.com/office/drawing/2014/main" id="{E6636B12-CBE2-5663-B02E-B6B998A93141}"/>
              </a:ext>
            </a:extLst>
          </p:cNvPr>
          <p:cNvSpPr>
            <a:spLocks noGrp="1"/>
          </p:cNvSpPr>
          <p:nvPr>
            <p:ph type="ftr" sz="quarter" idx="11"/>
          </p:nvPr>
        </p:nvSpPr>
        <p:spPr>
          <a:xfrm>
            <a:off x="4038600" y="6356350"/>
            <a:ext cx="4114800" cy="365125"/>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02956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TotalTime>
  <Words>2319</Words>
  <Application>Microsoft Office PowerPoint</Application>
  <PresentationFormat>Widescreen</PresentationFormat>
  <Paragraphs>209</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Aptos Display</vt:lpstr>
      <vt:lpstr>Arial</vt:lpstr>
      <vt:lpstr>Calibri</vt:lpstr>
      <vt:lpstr>Georgia</vt:lpstr>
      <vt:lpstr>Office Theme</vt:lpstr>
      <vt:lpstr>New Member Orientation</vt:lpstr>
      <vt:lpstr>Mission Statement | Strategic Focus</vt:lpstr>
      <vt:lpstr>Agenda</vt:lpstr>
      <vt:lpstr>Who Is This Class For? </vt:lpstr>
      <vt:lpstr>Welcome and Introductions</vt:lpstr>
      <vt:lpstr>PowerPoint Presentation</vt:lpstr>
      <vt:lpstr>History of the MCYVPC</vt:lpstr>
      <vt:lpstr>Significant Historical Accounts </vt:lpstr>
      <vt:lpstr>Significant Historical Accounts Cont. </vt:lpstr>
      <vt:lpstr>Coalition  Bylaws</vt:lpstr>
      <vt:lpstr>Articles</vt:lpstr>
      <vt:lpstr>Coalition Strategic Plan</vt:lpstr>
      <vt:lpstr>Operational Plan: To ensure the success of the strategic initiatives included in this plan, the Coalition recognizes the importance of adopting the following operational practices.</vt:lpstr>
      <vt:lpstr>1A. Policy Promote a public policy position focused on addressing sources of youth violence</vt:lpstr>
      <vt:lpstr>PowerPoint Presentation</vt:lpstr>
      <vt:lpstr>1B. Crisis Response Lead the community’s messaging around youth violence and progress</vt:lpstr>
      <vt:lpstr>1C. Youth Voices Elevate youth voices in violence prevention</vt:lpstr>
      <vt:lpstr>2A. Trauma Promote trauma-informed care for youth</vt:lpstr>
      <vt:lpstr>2B. Youth Employment Ensure youth have access to skill development and employment</vt:lpstr>
      <vt:lpstr>2C. Family Care Ensure parents and caregivers have access to the resources they need to meet the physical, social, mental, and emotional needs of their families</vt:lpstr>
      <vt:lpstr>Member Expectations</vt:lpstr>
      <vt:lpstr>Active Member (Per the Bylaws)</vt:lpstr>
      <vt:lpstr>Additional Member Expectations  (includes but is not limited to…)</vt:lpstr>
      <vt:lpstr>Membership Agreement Form</vt:lpstr>
      <vt:lpstr>Member  Benefits</vt:lpstr>
      <vt:lpstr>Collaboration and  strength building</vt:lpstr>
      <vt:lpstr>Community Engagement and Education</vt:lpstr>
      <vt:lpstr>SaferINDY</vt:lpstr>
      <vt:lpstr>Funding</vt:lpstr>
      <vt:lpstr>“Love Is”  Campaign</vt:lpstr>
      <vt:lpstr>Lived Experience Trauma Informed Response Conference</vt:lpstr>
      <vt:lpstr>Educational Seminar</vt:lpstr>
      <vt:lpstr>PowerPoint Presentation</vt:lpstr>
      <vt:lpstr>2024 Student Internships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Member Orientation</dc:title>
  <dc:creator>Rebecca McCracken</dc:creator>
  <cp:lastModifiedBy>Rebecca McCracken</cp:lastModifiedBy>
  <cp:revision>3</cp:revision>
  <dcterms:created xsi:type="dcterms:W3CDTF">2024-05-14T02:24:09Z</dcterms:created>
  <dcterms:modified xsi:type="dcterms:W3CDTF">2024-05-14T04:23:57Z</dcterms:modified>
</cp:coreProperties>
</file>